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7" r:id="rId5"/>
    <p:sldId id="272" r:id="rId6"/>
    <p:sldId id="265" r:id="rId7"/>
    <p:sldId id="273" r:id="rId8"/>
    <p:sldId id="275" r:id="rId9"/>
    <p:sldId id="258" r:id="rId10"/>
    <p:sldId id="267" r:id="rId11"/>
    <p:sldId id="264" r:id="rId12"/>
    <p:sldId id="277" r:id="rId13"/>
    <p:sldId id="293" r:id="rId14"/>
    <p:sldId id="269" r:id="rId15"/>
    <p:sldId id="294" r:id="rId16"/>
    <p:sldId id="288" r:id="rId17"/>
    <p:sldId id="289" r:id="rId18"/>
    <p:sldId id="276" r:id="rId19"/>
    <p:sldId id="262" r:id="rId20"/>
    <p:sldId id="280" r:id="rId21"/>
    <p:sldId id="284" r:id="rId22"/>
    <p:sldId id="281" r:id="rId23"/>
    <p:sldId id="282" r:id="rId24"/>
    <p:sldId id="283" r:id="rId25"/>
    <p:sldId id="285" r:id="rId26"/>
    <p:sldId id="286" r:id="rId27"/>
    <p:sldId id="295" r:id="rId28"/>
  </p:sldIdLst>
  <p:sldSz cx="12188825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6E1E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8" autoAdjust="0"/>
    <p:restoredTop sz="94340" autoAdjust="0"/>
  </p:normalViewPr>
  <p:slideViewPr>
    <p:cSldViewPr>
      <p:cViewPr varScale="1">
        <p:scale>
          <a:sx n="68" d="100"/>
          <a:sy n="68" d="100"/>
        </p:scale>
        <p:origin x="-1062" y="-10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628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5.2163563561357304E-2"/>
          <c:y val="7.7738157298761767E-2"/>
          <c:w val="0.7606562318036556"/>
          <c:h val="0.4836503209045148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Сформирован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различает цвет</c:v>
                </c:pt>
                <c:pt idx="1">
                  <c:v>называет цвет</c:v>
                </c:pt>
                <c:pt idx="2">
                  <c:v>знает геом.фигур</c:v>
                </c:pt>
                <c:pt idx="3">
                  <c:v>выделяет цвет,форму,величину</c:v>
                </c:pt>
                <c:pt idx="4">
                  <c:v>группирует однородные предметы</c:v>
                </c:pt>
                <c:pt idx="5">
                  <c:v>сравнивает два предмета</c:v>
                </c:pt>
                <c:pt idx="6">
                  <c:v>интересуется д/и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9</c:v>
                </c:pt>
                <c:pt idx="3">
                  <c:v>5</c:v>
                </c:pt>
                <c:pt idx="4">
                  <c:v>7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23-42BB-8D84-07279A79A2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Частично сформирован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различает цвет</c:v>
                </c:pt>
                <c:pt idx="1">
                  <c:v>называет цвет</c:v>
                </c:pt>
                <c:pt idx="2">
                  <c:v>знает геом.фигур</c:v>
                </c:pt>
                <c:pt idx="3">
                  <c:v>выделяет цвет,форму,величину</c:v>
                </c:pt>
                <c:pt idx="4">
                  <c:v>группирует однородные предметы</c:v>
                </c:pt>
                <c:pt idx="5">
                  <c:v>сравнивает два предмета</c:v>
                </c:pt>
                <c:pt idx="6">
                  <c:v>интересуется д/и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23-42BB-8D84-07279A79A25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Стадия формирования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различает цвет</c:v>
                </c:pt>
                <c:pt idx="1">
                  <c:v>называет цвет</c:v>
                </c:pt>
                <c:pt idx="2">
                  <c:v>знает геом.фигур</c:v>
                </c:pt>
                <c:pt idx="3">
                  <c:v>выделяет цвет,форму,величину</c:v>
                </c:pt>
                <c:pt idx="4">
                  <c:v>группирует однородные предметы</c:v>
                </c:pt>
                <c:pt idx="5">
                  <c:v>сравнивает два предмета</c:v>
                </c:pt>
                <c:pt idx="6">
                  <c:v>интересуется д/и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4</c:v>
                </c:pt>
                <c:pt idx="1">
                  <c:v>10</c:v>
                </c:pt>
                <c:pt idx="2">
                  <c:v>6</c:v>
                </c:pt>
                <c:pt idx="3">
                  <c:v>10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23-42BB-8D84-07279A79A25A}"/>
            </c:ext>
          </c:extLst>
        </c:ser>
        <c:axId val="95295744"/>
        <c:axId val="95494144"/>
      </c:barChart>
      <c:catAx>
        <c:axId val="95295744"/>
        <c:scaling>
          <c:orientation val="minMax"/>
        </c:scaling>
        <c:axPos val="b"/>
        <c:numFmt formatCode="General" sourceLinked="0"/>
        <c:tickLblPos val="nextTo"/>
        <c:txPr>
          <a:bodyPr rot="-5400000" vert="horz" anchor="b" anchorCtr="1"/>
          <a:lstStyle/>
          <a:p>
            <a:pPr>
              <a:defRPr/>
            </a:pPr>
            <a:endParaRPr lang="ru-RU"/>
          </a:p>
        </c:txPr>
        <c:crossAx val="95494144"/>
        <c:crosses val="autoZero"/>
        <c:auto val="1"/>
        <c:lblAlgn val="ctr"/>
        <c:lblOffset val="100"/>
      </c:catAx>
      <c:valAx>
        <c:axId val="95494144"/>
        <c:scaling>
          <c:orientation val="minMax"/>
        </c:scaling>
        <c:axPos val="l"/>
        <c:majorGridlines/>
        <c:numFmt formatCode="General" sourceLinked="1"/>
        <c:tickLblPos val="nextTo"/>
        <c:crossAx val="95295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821776577670103"/>
          <c:y val="5.1251427904022123E-2"/>
          <c:w val="0.17068809766394519"/>
          <c:h val="0.94874843451737889"/>
        </c:manualLayout>
      </c:layout>
    </c:legend>
    <c:plotVisOnly val="1"/>
    <c:dispBlanksAs val="gap"/>
  </c:chart>
  <c:txPr>
    <a:bodyPr/>
    <a:lstStyle/>
    <a:p>
      <a:pPr>
        <a:defRPr sz="1200" baseline="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Сфомирован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различать цвет</c:v>
                </c:pt>
                <c:pt idx="1">
                  <c:v>называть цвет</c:v>
                </c:pt>
                <c:pt idx="2">
                  <c:v>знание геом.фигур</c:v>
                </c:pt>
                <c:pt idx="3">
                  <c:v>выделть цвет,форму,величину</c:v>
                </c:pt>
                <c:pt idx="4">
                  <c:v>группировать однородные предметы</c:v>
                </c:pt>
                <c:pt idx="5">
                  <c:v>сравнивать два предмета</c:v>
                </c:pt>
                <c:pt idx="6">
                  <c:v>интерес к д/и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16</c:v>
                </c:pt>
                <c:pt idx="1">
                  <c:v>11</c:v>
                </c:pt>
                <c:pt idx="2">
                  <c:v>14</c:v>
                </c:pt>
                <c:pt idx="3">
                  <c:v>12</c:v>
                </c:pt>
                <c:pt idx="4">
                  <c:v>9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40-46BA-8313-A94B67F7B5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Часично сформирован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различать цвет</c:v>
                </c:pt>
                <c:pt idx="1">
                  <c:v>называть цвет</c:v>
                </c:pt>
                <c:pt idx="2">
                  <c:v>знание геом.фигур</c:v>
                </c:pt>
                <c:pt idx="3">
                  <c:v>выделть цвет,форму,величину</c:v>
                </c:pt>
                <c:pt idx="4">
                  <c:v>группировать однородные предметы</c:v>
                </c:pt>
                <c:pt idx="5">
                  <c:v>сравнивать два предмета</c:v>
                </c:pt>
                <c:pt idx="6">
                  <c:v>интерес к д/и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5</c:v>
                </c:pt>
                <c:pt idx="3">
                  <c:v>6</c:v>
                </c:pt>
                <c:pt idx="4">
                  <c:v>9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40-46BA-8313-A94B67F7B5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Стадия формирования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различать цвет</c:v>
                </c:pt>
                <c:pt idx="1">
                  <c:v>называть цвет</c:v>
                </c:pt>
                <c:pt idx="2">
                  <c:v>знание геом.фигур</c:v>
                </c:pt>
                <c:pt idx="3">
                  <c:v>выделть цвет,форму,величину</c:v>
                </c:pt>
                <c:pt idx="4">
                  <c:v>группировать однородные предметы</c:v>
                </c:pt>
                <c:pt idx="5">
                  <c:v>сравнивать два предмета</c:v>
                </c:pt>
                <c:pt idx="6">
                  <c:v>интерес к д/и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40-46BA-8313-A94B67F7B5A5}"/>
            </c:ext>
          </c:extLst>
        </c:ser>
        <c:axId val="108803968"/>
        <c:axId val="108805504"/>
      </c:barChart>
      <c:catAx>
        <c:axId val="108803968"/>
        <c:scaling>
          <c:orientation val="minMax"/>
        </c:scaling>
        <c:axPos val="b"/>
        <c:numFmt formatCode="General" sourceLinked="0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8805504"/>
        <c:crosses val="autoZero"/>
        <c:auto val="1"/>
        <c:lblAlgn val="ctr"/>
        <c:lblOffset val="100"/>
      </c:catAx>
      <c:valAx>
        <c:axId val="108805504"/>
        <c:scaling>
          <c:orientation val="minMax"/>
        </c:scaling>
        <c:axPos val="l"/>
        <c:majorGridlines/>
        <c:numFmt formatCode="General" sourceLinked="1"/>
        <c:tickLblPos val="nextTo"/>
        <c:crossAx val="10880396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 rot="5400000" vert="horz"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3137544902418247"/>
          <c:y val="2.9053265853343668E-2"/>
          <c:w val="0.85562073684792161"/>
          <c:h val="0.671375508190863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 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79-45B3-90C7-3A6899E7B4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16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79-45B3-90C7-3A6899E7B40F}"/>
            </c:ext>
          </c:extLst>
        </c:ser>
        <c:axId val="108852352"/>
        <c:axId val="108853888"/>
      </c:barChart>
      <c:catAx>
        <c:axId val="108852352"/>
        <c:scaling>
          <c:orientation val="minMax"/>
        </c:scaling>
        <c:axPos val="b"/>
        <c:numFmt formatCode="General" sourceLinked="0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8853888"/>
        <c:crosses val="autoZero"/>
        <c:auto val="1"/>
        <c:lblAlgn val="ctr"/>
        <c:lblOffset val="100"/>
      </c:catAx>
      <c:valAx>
        <c:axId val="108853888"/>
        <c:scaling>
          <c:orientation val="minMax"/>
        </c:scaling>
        <c:axPos val="l"/>
        <c:majorGridlines/>
        <c:numFmt formatCode="General" sourceLinked="1"/>
        <c:tickLblPos val="nextTo"/>
        <c:crossAx val="1088523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6007789257983684"/>
          <c:y val="6.9352957198304241E-2"/>
          <c:w val="0.77721302571319262"/>
          <c:h val="0.4997312126609587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 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96-435B-825B-457300DC1B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</c:v>
                </c:pt>
                <c:pt idx="1">
                  <c:v>7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896-435B-825B-457300DC1B8F}"/>
            </c:ext>
          </c:extLst>
        </c:ser>
        <c:axId val="108892160"/>
        <c:axId val="108893696"/>
      </c:barChart>
      <c:catAx>
        <c:axId val="108892160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8893696"/>
        <c:crosses val="autoZero"/>
        <c:auto val="1"/>
        <c:lblAlgn val="ctr"/>
        <c:lblOffset val="100"/>
      </c:catAx>
      <c:valAx>
        <c:axId val="108893696"/>
        <c:scaling>
          <c:orientation val="minMax"/>
        </c:scaling>
        <c:axPos val="l"/>
        <c:majorGridlines/>
        <c:numFmt formatCode="General" sourceLinked="1"/>
        <c:tickLblPos val="nextTo"/>
        <c:crossAx val="1088921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 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сформированы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</c:v>
                </c:pt>
                <c:pt idx="1">
                  <c:v>7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D4-4E5C-A8D8-720E4370B36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сформированы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D4-4E5C-A8D8-720E4370B36A}"/>
            </c:ext>
          </c:extLst>
        </c:ser>
        <c:axId val="108939904"/>
        <c:axId val="108958080"/>
      </c:barChart>
      <c:catAx>
        <c:axId val="108939904"/>
        <c:scaling>
          <c:orientation val="minMax"/>
        </c:scaling>
        <c:axPos val="b"/>
        <c:numFmt formatCode="General" sourceLinked="0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8958080"/>
        <c:crosses val="autoZero"/>
        <c:auto val="1"/>
        <c:lblAlgn val="ctr"/>
        <c:lblOffset val="100"/>
      </c:catAx>
      <c:valAx>
        <c:axId val="108958080"/>
        <c:scaling>
          <c:orientation val="minMax"/>
        </c:scaling>
        <c:axPos val="l"/>
        <c:majorGridlines/>
        <c:numFmt formatCode="General" sourceLinked="1"/>
        <c:tickLblPos val="nextTo"/>
        <c:crossAx val="1089399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8C-4DE6-A1E4-EBCD02E1AA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онец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8C-4DE6-A1E4-EBCD02E1AA26}"/>
            </c:ext>
          </c:extLst>
        </c:ser>
        <c:axId val="109004288"/>
        <c:axId val="109005824"/>
      </c:barChart>
      <c:catAx>
        <c:axId val="109004288"/>
        <c:scaling>
          <c:orientation val="minMax"/>
        </c:scaling>
        <c:axPos val="b"/>
        <c:numFmt formatCode="General" sourceLinked="0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9005824"/>
        <c:crosses val="autoZero"/>
        <c:auto val="1"/>
        <c:lblAlgn val="ctr"/>
        <c:lblOffset val="100"/>
      </c:catAx>
      <c:valAx>
        <c:axId val="109005824"/>
        <c:scaling>
          <c:orientation val="minMax"/>
        </c:scaling>
        <c:axPos val="l"/>
        <c:majorGridlines/>
        <c:numFmt formatCode="General" sourceLinked="1"/>
        <c:tickLblPos val="nextTo"/>
        <c:crossAx val="1090042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59-4757-A074-8CF34D1374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59-4757-A074-8CF34D1374C3}"/>
            </c:ext>
          </c:extLst>
        </c:ser>
        <c:axId val="109040000"/>
        <c:axId val="109041536"/>
      </c:barChart>
      <c:catAx>
        <c:axId val="109040000"/>
        <c:scaling>
          <c:orientation val="minMax"/>
        </c:scaling>
        <c:axPos val="b"/>
        <c:numFmt formatCode="General" sourceLinked="0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9041536"/>
        <c:crosses val="autoZero"/>
        <c:auto val="1"/>
        <c:lblAlgn val="ctr"/>
        <c:lblOffset val="100"/>
      </c:catAx>
      <c:valAx>
        <c:axId val="109041536"/>
        <c:scaling>
          <c:orientation val="minMax"/>
        </c:scaling>
        <c:axPos val="l"/>
        <c:majorGridlines/>
        <c:numFmt formatCode="General" sourceLinked="1"/>
        <c:tickLblPos val="nextTo"/>
        <c:crossAx val="1090400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88-4990-A324-60F5FB57D56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</c:v>
                </c:pt>
                <c:pt idx="1">
                  <c:v>7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88-4990-A324-60F5FB57D567}"/>
            </c:ext>
          </c:extLst>
        </c:ser>
        <c:axId val="109108224"/>
        <c:axId val="109122304"/>
      </c:barChart>
      <c:catAx>
        <c:axId val="109108224"/>
        <c:scaling>
          <c:orientation val="minMax"/>
        </c:scaling>
        <c:axPos val="b"/>
        <c:numFmt formatCode="General" sourceLinked="0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9122304"/>
        <c:crosses val="autoZero"/>
        <c:auto val="1"/>
        <c:lblAlgn val="ctr"/>
        <c:lblOffset val="100"/>
      </c:catAx>
      <c:valAx>
        <c:axId val="109122304"/>
        <c:scaling>
          <c:orientation val="minMax"/>
        </c:scaling>
        <c:axPos val="l"/>
        <c:majorGridlines/>
        <c:numFmt formatCode="General" sourceLinked="1"/>
        <c:tickLblPos val="nextTo"/>
        <c:crossAx val="1091082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F0-4370-9B92-60F6E7599A9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Сформирован</c:v>
                </c:pt>
                <c:pt idx="1">
                  <c:v>Частично сформирован</c:v>
                </c:pt>
                <c:pt idx="2">
                  <c:v>Стадия формирования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DF0-4370-9B92-60F6E7599A92}"/>
            </c:ext>
          </c:extLst>
        </c:ser>
        <c:axId val="109135744"/>
        <c:axId val="109137280"/>
      </c:barChart>
      <c:catAx>
        <c:axId val="109135744"/>
        <c:scaling>
          <c:orientation val="minMax"/>
        </c:scaling>
        <c:axPos val="b"/>
        <c:numFmt formatCode="General" sourceLinked="0"/>
        <c:tickLblPos val="nextTo"/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109137280"/>
        <c:crosses val="autoZero"/>
        <c:auto val="1"/>
        <c:lblAlgn val="ctr"/>
        <c:lblOffset val="100"/>
      </c:catAx>
      <c:valAx>
        <c:axId val="109137280"/>
        <c:scaling>
          <c:orientation val="minMax"/>
        </c:scaling>
        <c:axPos val="l"/>
        <c:majorGridlines/>
        <c:numFmt formatCode="General" sourceLinked="1"/>
        <c:tickLblPos val="nextTo"/>
        <c:crossAx val="10913574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0.06832</cdr:x>
      <cdr:y>0.15</cdr:y>
    </cdr:from>
    <cdr:to>
      <cdr:x>0.09668</cdr:x>
      <cdr:y>0.23495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432048"/>
          <a:ext cx="328747" cy="24468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90000"/>
            </a:lnSpc>
          </a:pPr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0.06329</cdr:x>
      <cdr:y>0.0439</cdr:y>
    </cdr:from>
    <cdr:to>
      <cdr:x>0.07953</cdr:x>
      <cdr:y>0.08803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0" y="243408"/>
          <a:ext cx="184731" cy="24468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90000"/>
            </a:lnSpc>
          </a:pPr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02.08.2016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2C418F-C6B7-4700-8B3B-DF7251D0EBE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02.08.2016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Щелкните, чтобы изменить стили текста образца слайда</a:t>
            </a:r>
          </a:p>
          <a:p>
            <a:pPr lvl="1"/>
            <a:r>
              <a:rPr noProof="0"/>
              <a:t>Второй уровень</a:t>
            </a:r>
          </a:p>
          <a:p>
            <a:pPr lvl="2"/>
            <a:r>
              <a:rPr noProof="0"/>
              <a:t>Третий уровень</a:t>
            </a:r>
          </a:p>
          <a:p>
            <a:pPr lvl="3"/>
            <a:r>
              <a:rPr noProof="0"/>
              <a:t>Четвертый уровень</a:t>
            </a:r>
          </a:p>
          <a:p>
            <a:pPr lvl="4"/>
            <a:r>
              <a:rPr noProof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6E8034-EB11-4476-8127-7D169C1C7FF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23D1EB-E984-40EA-8A56-EE28395835C6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1270EA-E737-487C-BD74-EEDA0633E3FA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CBABC7B0-43EC-446D-90DD-39CD37477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6D4AB511-9411-4F5C-AF14-1515877C5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>
            <a:normAutofit/>
          </a:bodyPr>
          <a:lstStyle>
            <a:lvl1pPr algn="l" rtl="0">
              <a:defRPr sz="4800" b="0" i="0" cap="none" baseline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8F9A0EEA-636F-4032-8C15-883F8FE97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B77A6104-2CAC-402B-A012-5E8838273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6572F6C1-5094-4C92-9F57-440E4D0B3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41DEA097-2C52-4730-AEB8-372CEDBAAB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D42E3520-0A54-475F-8A7A-3CC9D5B1B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>
            <a:normAutofit/>
          </a:bodyPr>
          <a:lstStyle>
            <a:lvl1pPr algn="l" rtl="0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9D630A32-CF7E-4C6F-A930-92D9FB75F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>
            <a:noAutofit/>
          </a:bodyPr>
          <a:lstStyle>
            <a:lvl1pPr algn="l" rtl="0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noProof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2A415157-B6E4-43CA-887B-E9E49A4917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4394BD4F-AA95-49A6-9C59-248ABEA83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6613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293813" y="381000"/>
            <a:ext cx="960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Стиль образца заголовка</a:t>
            </a:r>
          </a:p>
        </p:txBody>
      </p:sp>
      <p:sp>
        <p:nvSpPr>
          <p:cNvPr id="1028" name="Замещающий текст 2"/>
          <p:cNvSpPr>
            <a:spLocks noGrp="1"/>
          </p:cNvSpPr>
          <p:nvPr>
            <p:ph type="body" idx="1"/>
          </p:nvPr>
        </p:nvSpPr>
        <p:spPr bwMode="auto">
          <a:xfrm>
            <a:off x="1293813" y="1676400"/>
            <a:ext cx="9601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71588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51800" y="6356350"/>
            <a:ext cx="2843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001A40-9E10-46DE-9101-A8775522D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 spd="slow">
    <p:random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9pPr>
    </p:titleStyle>
    <p:bodyStyle>
      <a:lvl1pPr marL="223838" indent="-228600" algn="l" rtl="0" fontAlgn="base">
        <a:lnSpc>
          <a:spcPct val="90000"/>
        </a:lnSpc>
        <a:spcBef>
          <a:spcPts val="1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6288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50925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563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mafk-25.wixsite.com/my-sit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082;&#1086;&#1085;&#1089;&#1087;&#1077;&#1082;&#1090;&#1099;%20%20&#1054;&#1044;%20&#1087;&#1086;%20&#1089;&#1077;&#1085;&#1089;&#1086;&#1088;&#1080;&#1082;&#1077;.docx" TargetMode="External"/><Relationship Id="rId2" Type="http://schemas.openxmlformats.org/officeDocument/2006/relationships/hyperlink" Target="&#1087;&#1072;&#1084;&#1103;&#1090;&#1082;&#1080;%20&#1080;%20&#1082;&#1086;&#1085;&#1089;&#1091;&#1083;&#1100;&#1090;&#1072;&#1094;&#1080;&#1080;%20%20&#1076;&#1083;&#1103;%20&#1088;&#1086;&#1076;&#1080;&#1090;&#1077;&#1083;&#1077;&#1081;%20&#1087;&#1086;%20&#1089;&#1077;&#1085;&#1089;&#1086;&#1088;&#1080;&#1082;&#1077;.docx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&#1082;&#1072;&#1088;&#1090;&#1086;&#1090;&#1077;&#1082;&#1072;.docx" TargetMode="External"/><Relationship Id="rId4" Type="http://schemas.openxmlformats.org/officeDocument/2006/relationships/hyperlink" Target="&#1087;&#1077;&#1088;&#1089;&#1087;&#1077;&#1082;&#1090;&#1080;&#1074;&#1085;&#1086;&#1077;%20&#1087;&#1083;&#1072;&#1085;&#1080;&#1088;&#1086;&#1074;&#1072;&#1085;&#1080;&#1077;.docx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mafk-25.wixsite.com/my-site" TargetMode="External"/><Relationship Id="rId7" Type="http://schemas.openxmlformats.org/officeDocument/2006/relationships/image" Target="../media/image37.png"/><Relationship Id="rId2" Type="http://schemas.openxmlformats.org/officeDocument/2006/relationships/hyperlink" Target="https://nsportal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hyperlink" Target="http://vospitately.ru/konkursy/" TargetMode="External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2314" y="214313"/>
            <a:ext cx="10244174" cy="1571625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" sz="40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Визитная карточка</a:t>
            </a:r>
            <a:r>
              <a:rPr lang="ru" sz="5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" sz="5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79702" y="2143116"/>
            <a:ext cx="6121400" cy="3286125"/>
          </a:xfrm>
        </p:spPr>
        <p:txBody>
          <a:bodyPr>
            <a:noAutofit/>
          </a:bodyPr>
          <a:lstStyle/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" sz="1800" dirty="0" smtClean="0">
                <a:latin typeface="Arial" pitchFamily="34" charset="0"/>
                <a:cs typeface="Arial" pitchFamily="34" charset="0"/>
              </a:rPr>
              <a:t>Место работы: </a:t>
            </a:r>
            <a:r>
              <a:rPr lang="ru" sz="1800" dirty="0" smtClean="0">
                <a:latin typeface="Arial" pitchFamily="34" charset="0"/>
                <a:cs typeface="Arial" pitchFamily="34" charset="0"/>
              </a:rPr>
              <a:t>МАДОУ </a:t>
            </a:r>
            <a:r>
              <a:rPr lang="ru" sz="1800" dirty="0" smtClean="0">
                <a:latin typeface="Arial" pitchFamily="34" charset="0"/>
                <a:cs typeface="Arial" pitchFamily="34" charset="0"/>
              </a:rPr>
              <a:t>«Детский сад № </a:t>
            </a:r>
            <a:r>
              <a:rPr lang="ru" sz="1800" dirty="0" smtClean="0">
                <a:latin typeface="Arial" pitchFamily="34" charset="0"/>
                <a:cs typeface="Arial" pitchFamily="34" charset="0"/>
              </a:rPr>
              <a:t>62</a:t>
            </a:r>
            <a:r>
              <a:rPr lang="ru" sz="1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" sz="1800" dirty="0" smtClean="0">
                <a:latin typeface="Arial" pitchFamily="34" charset="0"/>
                <a:cs typeface="Arial" pitchFamily="34" charset="0"/>
              </a:rPr>
              <a:t>Автозаводский район г.Нижний Новгород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" sz="1800" dirty="0" smtClean="0">
                <a:latin typeface="Arial" pitchFamily="34" charset="0"/>
                <a:cs typeface="Arial" pitchFamily="34" charset="0"/>
              </a:rPr>
              <a:t>Должность: воспитатель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" sz="1800" dirty="0" smtClean="0">
                <a:latin typeface="Arial" pitchFamily="34" charset="0"/>
                <a:cs typeface="Arial" pitchFamily="34" charset="0"/>
              </a:rPr>
              <a:t>Стаж педагогической работы: </a:t>
            </a:r>
            <a:r>
              <a:rPr lang="ru" sz="1800" dirty="0" smtClean="0">
                <a:latin typeface="Arial" pitchFamily="34" charset="0"/>
                <a:cs typeface="Arial" pitchFamily="34" charset="0"/>
              </a:rPr>
              <a:t>13 лет</a:t>
            </a:r>
            <a:endParaRPr lang="ru" sz="18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6760" y="4714884"/>
            <a:ext cx="7630350" cy="12003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Моё педагогическое кредо: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+mn-cs"/>
              </a:rPr>
              <a:t>                                    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«Ребенок умеет любить того, кто его любит.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                                     И его можно воспитывать только любовью»!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Ф. Э. Дзержинский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5124" y="1529391"/>
            <a:ext cx="104276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 Белова Екатерина Александровна</a:t>
            </a:r>
            <a:endParaRPr lang="ru-RU" sz="2800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2"/>
          <p:cNvSpPr>
            <a:spLocks noGrp="1"/>
          </p:cNvSpPr>
          <p:nvPr>
            <p:ph idx="1"/>
          </p:nvPr>
        </p:nvSpPr>
        <p:spPr>
          <a:xfrm>
            <a:off x="1629916" y="1916832"/>
            <a:ext cx="9601200" cy="18002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Сенсорное развитие детей младшего дошкольного возраста посредством </a:t>
            </a:r>
            <a:b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дидактических игр и пособий</a:t>
            </a:r>
            <a:r>
              <a:rPr lang="ru-RU" sz="4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" sz="4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472" y="3642599"/>
            <a:ext cx="4824536" cy="261205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7678588" y="3501008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</a:rPr>
              <a:t/>
            </a:r>
            <a:br>
              <a:rPr lang="ru-RU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</a:rPr>
            </a:br>
            <a:endParaRPr lang="ru-RU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2"/>
              </a:solidFill>
            </a:endParaRPr>
          </a:p>
          <a:p>
            <a:pPr algn="r"/>
            <a:endParaRPr lang="ru-RU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r"/>
            <a:endParaRPr lang="ru-RU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06380" y="6334780"/>
            <a:ext cx="2376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город Нижний Новгород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88640"/>
            <a:ext cx="121888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62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МАДОУ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62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»)</a:t>
            </a:r>
            <a:r>
              <a:rPr lang="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" sz="1400" b="1" dirty="0" smtClean="0">
                <a:latin typeface="Times New Roman" pitchFamily="18" charset="0"/>
                <a:cs typeface="Times New Roman" pitchFamily="18" charset="0"/>
              </a:rPr>
              <a:t>Автозаводский район город Нижний Новгород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7246540" y="4147045"/>
            <a:ext cx="417646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Подготовила: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Белова Екатерина Александровна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МАДОУ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Детский сад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62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66020" y="1268760"/>
            <a:ext cx="9001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Компьютерная презентация практических достижений профессиональной </a:t>
            </a:r>
          </a:p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деятельности педагогического работника</a:t>
            </a:r>
            <a:endParaRPr lang="ru-RU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844" y="188640"/>
            <a:ext cx="10680750" cy="432222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Условия формирования личного вклада в развитие образования </a:t>
            </a:r>
            <a:endParaRPr lang="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844" y="764704"/>
            <a:ext cx="11160670" cy="5891038"/>
          </a:xfrm>
        </p:spPr>
        <p:txBody>
          <a:bodyPr>
            <a:normAutofit fontScale="25000" lnSpcReduction="20000"/>
          </a:bodyPr>
          <a:lstStyle/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2060"/>
              </a:buClr>
              <a:buSzPts val="1800"/>
              <a:buFont typeface="Noto Sans Symbols"/>
              <a:buNone/>
              <a:defRPr/>
            </a:pPr>
            <a:r>
              <a:rPr lang="ru-RU" sz="7200" b="1" i="1" u="sng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Научно – исследовательские условия</a:t>
            </a:r>
            <a:r>
              <a:rPr lang="ru-RU" sz="7200" b="1" i="1" u="sng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:</a:t>
            </a:r>
            <a:endParaRPr lang="ru-RU" sz="7200" b="1" i="1" u="sng" dirty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 pitchFamily="18" charset="0"/>
              </a:rPr>
              <a:t> </a:t>
            </a: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 pitchFamily="18" charset="0"/>
              </a:rPr>
              <a:t>изучение 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 pitchFamily="18" charset="0"/>
              </a:rPr>
              <a:t>работ  психологов и педагогов (</a:t>
            </a: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В. Запорожец, А. П. Усова, </a:t>
            </a: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5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Монтессори</a:t>
            </a: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 А. </a:t>
            </a:r>
            <a:r>
              <a:rPr lang="ru-RU" sz="5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Венгер</a:t>
            </a: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существующих подходов к использованию дидактических игр и пособий;  </a:t>
            </a:r>
            <a:endParaRPr lang="ru-RU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анализ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</a:rPr>
              <a:t>организации видов деятельности,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способных обеспечить познавательную активность детей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младшего дошкольного возраста.</a:t>
            </a:r>
          </a:p>
          <a:p>
            <a:pPr marL="0" indent="0"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Arial" pitchFamily="34" charset="0"/>
              <a:buNone/>
              <a:defRPr/>
            </a:pPr>
            <a:r>
              <a:rPr lang="ru-RU" sz="7200" b="1" i="1" u="sng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Методические </a:t>
            </a:r>
            <a:r>
              <a:rPr lang="ru-RU" sz="7200" b="1" i="1" u="sng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условия</a:t>
            </a:r>
            <a:r>
              <a:rPr lang="ru-RU" sz="7200" b="1" i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:  </a:t>
            </a:r>
            <a:endParaRPr lang="ru-RU" sz="7200" b="1" i="1" dirty="0" smtClean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изучение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научно – педагогической литературы;         </a:t>
            </a:r>
            <a:endParaRPr lang="ru-RU" sz="5600" b="1" dirty="0" smtClean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знакомство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с педагогическим опытом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коллег;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разработка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методических рекомендаций по формированию сенсорных способностей детей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младшего дошкольного возраста;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приобщение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родителей для реализации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плана;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</a:rPr>
              <a:t>соответствующей  развивающей предметно-пространственной  среды  в соответствии с ФГОС 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ДО;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разработка плана мероприятий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по формированию сенсорных способностей детей младшего дошкольного возраста.</a:t>
            </a:r>
          </a:p>
          <a:p>
            <a:pPr marL="0" indent="0"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Arial" pitchFamily="34" charset="0"/>
              <a:buNone/>
              <a:defRPr/>
            </a:pPr>
            <a:r>
              <a:rPr lang="ru-RU" sz="7200" b="1" i="1" u="sng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Организационно </a:t>
            </a:r>
            <a:r>
              <a:rPr lang="ru-RU" sz="7200" b="1" i="1" u="sng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– педагогические </a:t>
            </a:r>
            <a:r>
              <a:rPr lang="ru-RU" sz="7200" b="1" i="1" u="sng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условия: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обмен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опытом с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коллегами ДОО; 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о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бмен опытом с коллегами на  районной педагогической гостиной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обмен 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опытом в профессиональных сетевых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сообществах; 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трансляция опыта на собственном сайте.</a:t>
            </a:r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buClr>
                <a:srgbClr val="002060"/>
              </a:buClr>
              <a:buSzPts val="1800"/>
              <a:buFont typeface="Times New Roman" pitchFamily="18" charset="0"/>
              <a:buChar char="⚫"/>
              <a:defRPr/>
            </a:pPr>
            <a:endParaRPr lang="ru-RU" sz="4000" dirty="0">
              <a:solidFill>
                <a:schemeClr val="tx1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800" y="260350"/>
            <a:ext cx="9601200" cy="3603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Актуальность личного вклада в развитие образования </a:t>
            </a:r>
            <a:endParaRPr lang="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TextBox 2"/>
          <p:cNvSpPr>
            <a:spLocks noGrp="1" noChangeArrowheads="1"/>
          </p:cNvSpPr>
          <p:nvPr>
            <p:ph sz="half" idx="1"/>
          </p:nvPr>
        </p:nvSpPr>
        <p:spPr>
          <a:xfrm>
            <a:off x="549796" y="764704"/>
            <a:ext cx="10886554" cy="4226798"/>
          </a:xfr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itchFamily="2" charset="2"/>
              <a:buChar char="Ø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909836" y="764704"/>
            <a:ext cx="107910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Сенсорное развитие -это фундамент умственного развития ребенка и является залогом его дальнейшего успешного обучения.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 ФГОС ДО «познавательное развитие предполагает развитие интересов детей, любознательности и познавательной мотивации; формирование познавательных действий,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др.)»</a:t>
            </a: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переосмыслить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взаимодействия с воспитанниками и найти новые формы работы с учетом новых  требований ФГОС;</a:t>
            </a:r>
          </a:p>
          <a:p>
            <a:pPr algn="just"/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335" y="116632"/>
            <a:ext cx="11329839" cy="359767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Теоретическое обоснование личного вклада в развитие образования</a:t>
            </a:r>
            <a:endParaRPr lang="ru" sz="24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8" name="Содержимое 13"/>
          <p:cNvSpPr>
            <a:spLocks noGrp="1"/>
          </p:cNvSpPr>
          <p:nvPr>
            <p:ph sz="half" idx="1"/>
          </p:nvPr>
        </p:nvSpPr>
        <p:spPr>
          <a:xfrm>
            <a:off x="1125860" y="476399"/>
            <a:ext cx="9858375" cy="468052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Монтессори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считала, что для приобретения  сенсорной культуры достаточно систематически упражнять органы чувств ребенка в различении формы, цвета, величины.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Александр Владимирович Запорожец рассматривал систему сенсорных эталонов как продукт культуры, которым овладевают дети и тем самым получают инструмент познания мира.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В работах профессора Леонида Абрамовича Венгера дан содержательный анализ последовательных этапов освоения системы эталонов, определение сенсорных способностей</a:t>
            </a:r>
            <a:r>
              <a:rPr lang="ru-RU" sz="1600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Александра Платоновна Усова, считала, что дидактические игры и упражнения с давних пор являются основным средством сенсорного воспитания. На них почти полностью возлагается задача формирования сенсорных способностей ребенка.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Елизавета Ивановна Тихеева считала, что сенсорное воспитание  должно происходить посредством восприятия художественных образов, лучших образцах живописи, музыки,  живого художественного слова. Ведущее место в сенсорном воспитании отводила зрению и слуху.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Мария Михайловна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Манасеина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утверждала: чем скорее и чем лучше выучится ребенок управлять своими органами чувств, тем быстрее и полнее будет его умственное развитие.</a:t>
            </a:r>
          </a:p>
          <a:p>
            <a:pPr marL="0" indent="0" algn="just"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263" y="1052513"/>
            <a:ext cx="7561262" cy="4752975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b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</a:t>
            </a:r>
            <a:b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7788" y="260648"/>
            <a:ext cx="10297914" cy="468412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 и задачи педагогической деятельности</a:t>
            </a:r>
            <a:endParaRPr lang="en-US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6562" y="836712"/>
            <a:ext cx="900112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</a:t>
            </a: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Развивать сенсорные способности детей младшего дошкольного возраста посредством дидактических игр и пособий.</a:t>
            </a: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Задачи:  </a:t>
            </a:r>
            <a:endParaRPr lang="ru-RU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Образовательные: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-Формировать умение различать и правильно называть четыре основные цвета (красный, синий, зеленый, желтый).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-Закреплять знания геометрических фигур (квадрат, круг, треугольник).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-Формировать умение выделять цвет , форму, величину.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-Формировать умение группировать однородные предметы по нескольким сенсорным признакам: величине, форме, цвету.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Развивающие: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-Развивать наблюдательность,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память, внимание, мышление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-Развивать умение сравнивать два предмета по величине.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Развивать интерес к дидактическим играм.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Воспитательные: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-Воспитывать дружеские взаимоотношение со сверстниками.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-Воспитывать бережное отношение к играм.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win\Desktop\мастер-класс\картинки\2403_2_2129_detai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45567" y="1052513"/>
            <a:ext cx="2060270" cy="169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win\Desktop\мастер-класс\картинки\50966.200x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126860" y="4941168"/>
            <a:ext cx="1785922" cy="1610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5" descr="C:\Users\win\Desktop\мастер-класс\картинки\28025e73bc0b11e2b1c6005056c00008_6c25daeb7f124f328aef73ded039f16f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126860" y="3069816"/>
            <a:ext cx="1820982" cy="141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6013" y="188913"/>
            <a:ext cx="8605837" cy="6477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Ведущая педагогическая идея</a:t>
            </a:r>
            <a:endParaRPr lang="ru" sz="24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386013" y="1268413"/>
            <a:ext cx="8137525" cy="1836737"/>
          </a:xfrm>
        </p:spPr>
        <p:txBody>
          <a:bodyPr>
            <a:normAutofit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повышении эффективности  развития сенсорных способностей детей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младшего дошкольного возраста посредством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дидактических игр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пособий.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9916" y="3140968"/>
            <a:ext cx="4968552" cy="3226501"/>
          </a:xfrm>
          <a:prstGeom prst="rect">
            <a:avLst/>
          </a:prstGeom>
          <a:ln w="38100">
            <a:solidFill>
              <a:schemeClr val="accent4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IMG_20220310_1654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0556" y="3140968"/>
            <a:ext cx="3888432" cy="3240360"/>
          </a:xfrm>
          <a:prstGeom prst="rect">
            <a:avLst/>
          </a:prstGeom>
          <a:ln w="38100">
            <a:solidFill>
              <a:schemeClr val="accent4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884" y="1"/>
            <a:ext cx="10704885" cy="54868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Деятельный аспект личного вклада в развитие образования</a:t>
            </a:r>
            <a:endParaRPr lang="ru" sz="24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oogle Shape;136;p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3762464"/>
              </p:ext>
            </p:extLst>
          </p:nvPr>
        </p:nvGraphicFramePr>
        <p:xfrm>
          <a:off x="981844" y="548682"/>
          <a:ext cx="10533684" cy="6212504"/>
        </p:xfrm>
        <a:graphic>
          <a:graphicData uri="http://schemas.openxmlformats.org/drawingml/2006/table">
            <a:tbl>
              <a:tblPr/>
              <a:tblGrid>
                <a:gridCol w="9106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441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788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3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6352B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Организация совместной деятельности взрослого с детьми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6352B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Взаимодействие с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семьей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6352B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795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re Franklin" charset="0"/>
                        <a:cs typeface="Arial" charset="0"/>
                        <a:sym typeface="Libre Frankli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    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этап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Libre Frankli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изучение методической литературы;</a:t>
                      </a:r>
                    </a:p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-педагогическая диагностика детей;</a:t>
                      </a:r>
                    </a:p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-обогащение РППС по сенсорному воспитанию детей</a:t>
                      </a:r>
                    </a:p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младшего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дошкольного возраста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разработка картотеки игр по сенсорному развитию;</a:t>
                      </a:r>
                    </a:p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-разработка перспективного планирования.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6352B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Libre Frankli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-анкетирование родителей;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-индивидуальные беседы с родителями.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6352B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59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   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этап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-организация образовательной деятельности;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-совместная деятельность с детьми;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-самостоятельная деятельность детей;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-индивидуальная работа с детьми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Libre Frankli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-разработка консультаций, памяток;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-консультации на сайте ДОУ.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38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   III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800"/>
                        <a:buFont typeface="Libre Franklin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re Franklin" charset="0"/>
                          <a:cs typeface="Arial" charset="0"/>
                          <a:sym typeface="Libre Franklin" charset="0"/>
                        </a:rPr>
                        <a:t>этап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-выступления на родительских собраниях;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-открытое занятие;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педагогическая диагностика детей;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Libre Frankli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-сравнительный анализ результатов.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-запись видео открытого занятия;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Libre Franklin" charset="0"/>
                        </a:rPr>
                        <a:t>- ВКС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«Сенсорное воспитание ребенка младшего дошкольного возраста в семье»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Libre Franklin" charset="0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6352B"/>
                        </a:solidFill>
                        <a:effectLst/>
                        <a:latin typeface="Trebuchet MS" pitchFamily="34" charset="0"/>
                        <a:cs typeface="Arial" charset="0"/>
                        <a:sym typeface="Trebuchet MS" pitchFamily="34" charset="0"/>
                      </a:endParaRPr>
                    </a:p>
                  </a:txBody>
                  <a:tcPr marL="121700" marR="121700" marT="46575" marB="46575" horzOverflow="overflow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792" y="493524"/>
            <a:ext cx="11449272" cy="115212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en-US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 – </a:t>
            </a: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подготовительный </a:t>
            </a: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Результат педагогического мониторинга</a:t>
            </a:r>
            <a:b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 сенсорному развитию детей в начале учебного года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Прямоугольник 7"/>
          <p:cNvSpPr>
            <a:spLocks noChangeArrowheads="1"/>
          </p:cNvSpPr>
          <p:nvPr/>
        </p:nvSpPr>
        <p:spPr bwMode="auto">
          <a:xfrm>
            <a:off x="2522538" y="981075"/>
            <a:ext cx="76485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b="1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29916" y="1305791"/>
            <a:ext cx="10945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За основу данной </a:t>
            </a:r>
            <a:r>
              <a:rPr lang="ru-RU" sz="1400" b="1" dirty="0" smtClean="0"/>
              <a:t>диагностики по выявлению и оценке сенсорного развития детей младшего дошкольного возраста</a:t>
            </a:r>
            <a:r>
              <a:rPr lang="ru-RU" sz="1400" dirty="0" smtClean="0"/>
              <a:t> были взяты </a:t>
            </a:r>
            <a:r>
              <a:rPr lang="ru-RU" sz="1400" i="1" dirty="0" smtClean="0"/>
              <a:t>методики: Стребелевой Е. А., Венгера Л. А., Земцовой М. И.</a:t>
            </a:r>
            <a:endParaRPr lang="ru-RU" sz="1400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98072715"/>
              </p:ext>
            </p:extLst>
          </p:nvPr>
        </p:nvGraphicFramePr>
        <p:xfrm>
          <a:off x="621804" y="1700808"/>
          <a:ext cx="1051316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ustomShape 4"/>
          <p:cNvSpPr/>
          <p:nvPr/>
        </p:nvSpPr>
        <p:spPr>
          <a:xfrm>
            <a:off x="333772" y="4210741"/>
            <a:ext cx="11809312" cy="252958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9360">
            <a:solidFill>
              <a:srgbClr val="C5BBD3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180000" indent="-340200" algn="just">
              <a:spcBef>
                <a:spcPts val="1001"/>
              </a:spcBef>
              <a:buClr>
                <a:srgbClr val="4A66AC"/>
              </a:buClr>
              <a:buFont typeface="Wingdings" panose="05000000000000000000" pitchFamily="2" charset="2"/>
              <a:buChar char="Ø"/>
            </a:pPr>
            <a:r>
              <a:rPr lang="ru-RU" sz="1050" b="1" i="1" u="sng" strike="noStrike" spc="-1" dirty="0" smtClean="0">
                <a:solidFill>
                  <a:srgbClr val="17375E"/>
                </a:solidFill>
                <a:uFillTx/>
                <a:latin typeface="Arial"/>
                <a:ea typeface="DejaVu Sans"/>
              </a:rPr>
              <a:t>Сформирован:</a:t>
            </a:r>
            <a:r>
              <a:rPr lang="ru-RU" sz="1050" b="0" strike="noStrike" spc="-1" dirty="0" smtClean="0">
                <a:solidFill>
                  <a:srgbClr val="17375E"/>
                </a:solidFill>
                <a:latin typeface="Arial"/>
                <a:ea typeface="DejaVu Sans"/>
              </a:rPr>
              <a:t> </a:t>
            </a:r>
            <a:r>
              <a:rPr lang="ru-RU" sz="1050" dirty="0" smtClean="0"/>
              <a:t>Ребёнок осознанно выбирает предметы и материалы для самостоятельной деятельности в соответствии с их качествами, свойствами, назначением. Доказывает правильность обобщений, самостоятельно группируя предметы по разным признакам. Имеет обобщённое представление о свойствах предметов, выделяет самостоятельно основания классификации, замечает и выражает в речи изменения, связи и зависимости групп предметов и величин. Владеет способом воссоздания геометрических фигур.</a:t>
            </a:r>
          </a:p>
          <a:p>
            <a:pPr marL="180000" indent="-340200" algn="just">
              <a:spcBef>
                <a:spcPts val="1001"/>
              </a:spcBef>
              <a:buClr>
                <a:srgbClr val="4A66AC"/>
              </a:buClr>
              <a:buFont typeface="Wingdings" panose="05000000000000000000" pitchFamily="2" charset="2"/>
              <a:buChar char="Ø"/>
            </a:pPr>
            <a:r>
              <a:rPr lang="ru-RU" sz="1050" b="1" i="1" u="sng" strike="noStrike" spc="-1" dirty="0" smtClean="0">
                <a:solidFill>
                  <a:srgbClr val="17375E"/>
                </a:solidFill>
                <a:uFillTx/>
                <a:latin typeface="Arial"/>
                <a:ea typeface="DejaVu Sans"/>
              </a:rPr>
              <a:t>Частично сформирован: </a:t>
            </a:r>
            <a:r>
              <a:rPr lang="ru-RU" sz="1050" dirty="0" smtClean="0"/>
              <a:t>Ребёнок правильно выбирает предметы и материалы для самостоятельной деятельности, исходя из их качеств и свойств. Вычленяет существенные признаки и осуществляет группировку предметов с небольшой помощью взрослого. Выделяет свойства предметов, фигур и самостоятельно классифицирует их. Затрудняется в выделении изменений при смене основания классификации, условной мерки, числа предметов во вновь образованных группах. Самостоятельно выполняет заданные действия, поясняет их последовательность. Результаты деятельности носят воспроизводящий характер. </a:t>
            </a:r>
            <a:endParaRPr lang="ru-RU" sz="1050" b="0" strike="noStrike" spc="-1" dirty="0" smtClean="0">
              <a:latin typeface="Arial"/>
            </a:endParaRPr>
          </a:p>
          <a:p>
            <a:pPr marL="180000" indent="-340200" algn="just">
              <a:spcBef>
                <a:spcPts val="1001"/>
              </a:spcBef>
              <a:buClr>
                <a:srgbClr val="4A66AC"/>
              </a:buClr>
              <a:buFont typeface="Wingdings" panose="05000000000000000000" pitchFamily="2" charset="2"/>
              <a:buChar char="Ø"/>
            </a:pPr>
            <a:r>
              <a:rPr lang="ru-RU" sz="1050" b="1" i="1" u="sng" strike="noStrike" spc="-1" dirty="0" smtClean="0">
                <a:solidFill>
                  <a:srgbClr val="17375E"/>
                </a:solidFill>
                <a:uFillTx/>
                <a:latin typeface="Arial"/>
                <a:ea typeface="DejaVu Sans"/>
              </a:rPr>
              <a:t>В стадии формирования: </a:t>
            </a:r>
            <a:r>
              <a:rPr lang="ru-RU" sz="1050" dirty="0" smtClean="0"/>
              <a:t>Ребёнок допускает ошибки при выборе предметов и материалов для самостоятельной деятельности из-за недостаточного осознания их качеств и свойств. Существенные особенности предметов вычленяет только с помощью взрослого. Выделяет свойства предметов (двух-трёх), определяет наличие или отсутствие признака, сравнивает. Затрудняется в речевом выражении своих действий, связей групп, количественных и пространственных отношений. В играх пользуется образцами, инициативы и творчества не проявляет. </a:t>
            </a:r>
            <a:endParaRPr lang="ru-RU" sz="1100" b="0" strike="noStrike" spc="-1" dirty="0">
              <a:latin typeface="Arial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8145" y="205814"/>
            <a:ext cx="6120680" cy="599728"/>
          </a:xfrm>
        </p:spPr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</a:rPr>
              <a:t>      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Анкетирование для родителей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IMG_20220327_1228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2604" y="692696"/>
            <a:ext cx="3547215" cy="3198651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742484" y="4293096"/>
            <a:ext cx="518457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360" indent="-285480" algn="just">
              <a:lnSpc>
                <a:spcPct val="100000"/>
              </a:lnSpc>
              <a:spcBef>
                <a:spcPts val="360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1F497D"/>
                </a:solidFill>
                <a:latin typeface="Times New Roman"/>
                <a:ea typeface="DejaVu Sans"/>
              </a:rPr>
              <a:t>В анкетировании приняли участие 22 родителя.</a:t>
            </a:r>
            <a:endParaRPr lang="ru-RU" spc="-1" dirty="0" smtClean="0">
              <a:latin typeface="Arial"/>
            </a:endParaRPr>
          </a:p>
          <a:p>
            <a:pPr marL="288360" indent="-285480" algn="just">
              <a:lnSpc>
                <a:spcPct val="100000"/>
              </a:lnSpc>
              <a:spcBef>
                <a:spcPts val="360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1F497D"/>
                </a:solidFill>
                <a:latin typeface="Times New Roman"/>
                <a:ea typeface="DejaVu Sans"/>
              </a:rPr>
              <a:t>76% родителей заинтересованы в развитии сенсорных способностей детей;</a:t>
            </a:r>
            <a:endParaRPr lang="ru-RU" spc="-1" dirty="0" smtClean="0">
              <a:latin typeface="Arial"/>
            </a:endParaRPr>
          </a:p>
          <a:p>
            <a:pPr marL="288360" indent="-285480" algn="just">
              <a:lnSpc>
                <a:spcPct val="100000"/>
              </a:lnSpc>
              <a:spcBef>
                <a:spcPts val="360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1F497D"/>
                </a:solidFill>
                <a:latin typeface="Times New Roman"/>
                <a:ea typeface="DejaVu Sans"/>
              </a:rPr>
              <a:t>20% заинтересованы и готовы выполнять работу по поручению педагога;</a:t>
            </a:r>
            <a:endParaRPr lang="ru-RU" spc="-1" dirty="0" smtClean="0">
              <a:latin typeface="Arial"/>
            </a:endParaRPr>
          </a:p>
          <a:p>
            <a:pPr marL="288360" indent="-285480" algn="just">
              <a:lnSpc>
                <a:spcPct val="100000"/>
              </a:lnSpc>
              <a:spcBef>
                <a:spcPts val="360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1F497D"/>
                </a:solidFill>
                <a:latin typeface="Times New Roman"/>
                <a:ea typeface="DejaVu Sans"/>
              </a:rPr>
              <a:t>4% заинтересованы, но принимать участие не будут.</a:t>
            </a:r>
            <a:endParaRPr lang="ru-RU" spc="-1" dirty="0">
              <a:latin typeface="Arial"/>
            </a:endParaRP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1844" y="404664"/>
            <a:ext cx="5255104" cy="6325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2288" y="214313"/>
            <a:ext cx="11377612" cy="64770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" sz="3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Развивающая предметно-пространственная среда</a:t>
            </a:r>
            <a:endParaRPr lang="ru" sz="3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IMG-663d170f9b5640ab554729e3212c3df5-V.jpg"/>
          <p:cNvPicPr>
            <a:picLocks noChangeAspect="1"/>
          </p:cNvPicPr>
          <p:nvPr/>
        </p:nvPicPr>
        <p:blipFill>
          <a:blip r:embed="rId2" cstate="print"/>
          <a:srcRect l="-1214" t="12230" r="1558" b="14127"/>
          <a:stretch>
            <a:fillRect/>
          </a:stretch>
        </p:blipFill>
        <p:spPr>
          <a:xfrm>
            <a:off x="35443" y="1844824"/>
            <a:ext cx="7595843" cy="4213319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401"/>
          <a:stretch/>
        </p:blipFill>
        <p:spPr>
          <a:xfrm>
            <a:off x="8119988" y="1844823"/>
            <a:ext cx="3779912" cy="4213319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7"/>
          <p:cNvSpPr>
            <a:spLocks noChangeArrowheads="1"/>
          </p:cNvSpPr>
          <p:nvPr/>
        </p:nvSpPr>
        <p:spPr bwMode="auto">
          <a:xfrm>
            <a:off x="4150196" y="1087121"/>
            <a:ext cx="44644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rgbClr val="002060"/>
                </a:solidFill>
              </a:rPr>
              <a:t>Уголок сенсорного развития</a:t>
            </a:r>
            <a:endParaRPr lang="ru-RU" sz="20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5839" y="129637"/>
            <a:ext cx="9697145" cy="648072"/>
          </a:xfrm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Фрагмент перспективного плана работы над проектом</a:t>
            </a:r>
            <a:r>
              <a:rPr lang="ru-RU" sz="24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/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9190756" y="7867486"/>
            <a:ext cx="2808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9835" y="1052736"/>
            <a:ext cx="1127898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557908" y="1412776"/>
            <a:ext cx="18473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53852" y="620689"/>
            <a:ext cx="1072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endParaRPr lang="ru-RU" sz="12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7009703"/>
              </p:ext>
            </p:extLst>
          </p:nvPr>
        </p:nvGraphicFramePr>
        <p:xfrm>
          <a:off x="261764" y="548680"/>
          <a:ext cx="11665296" cy="6120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070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176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40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9152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Месяц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Совместная деятельность с детьми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Совместная деятельность с родителями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1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«Грибы»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«Поможем мишке разложить игрушки».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«Окраска воды». 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Пальчиковая игра «Зайка серый умывается».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Ответы на вопросы по картине «Катаем шары».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Рисуем с трафаретом.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/пособие куб «Занимательная сенсорика»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Работа с предметными картинками для последовательной группировки по форме.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Наблюдение на прогулке - рассматривание сосулек.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Работа с цветными палочками.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«Поставь цветы в вазу»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Чтение стихотворения С.Я.Маршак «Светофор».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«Волшебные резиночки».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Подвижная игра «Ровным кругом».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«Цветная парковка»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Анкетирование родителей на тему: «Сенсорное развитие детей младшего дошкольного возраста посредством дидактических игр и пособий»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Консультация для родителей на тему: «С чего начинать обучения цветам ребенка».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Оформление папки передвижки на тему: «Дидактические игры по сенсорике».</a:t>
                      </a:r>
                    </a:p>
                    <a:p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5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Апрель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Рассматривание плаката «Весна».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Наблюдение на прогулке «Какой формы солнце?».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«Повтори узор».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Чтение рифмовки «Ушки длинные у зайки…».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/пособие куб «Занимательная сенсорика»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Подвижная игра «Мяч».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На прогулке рассмотреть краски весеннего пейзажа.</a:t>
                      </a:r>
                    </a:p>
                    <a:p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«Геометрические фигуры. Цвет и форма».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Рисование с трафаретом.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Поручение – разобрать детали конструктора.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Д/игра «Геометрическое лото».</a:t>
                      </a:r>
                    </a:p>
                    <a:p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Игровые поручения- цвет и величина.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Игровые задания для сенсорного развития ребенка в семейных условиях.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Изготовление дидактической игры по сенсорному развитию.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Консультация для родителей на тему: «Какие игрушки необходимы детям».</a:t>
                      </a:r>
                    </a:p>
                    <a:p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44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Наблюдение на прогулке – сравнить высоту кустов и деревьев.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/игра «Разноцветные ежики»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 smtClean="0"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/пособие куб «Занимательная сенсорика».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Подвижная игра «Светофор».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Подвижная игра «Добеги дот своего флажка»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Закрепление- коллективная аппликация «Весенняя капель»-величина.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Закрепление – коллективное рисование «Цвета весны»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Закрепление – дидактическая игра «Пришла весна»- цвет, форма, величина.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Работа с родителями – лепить из теста печенье.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Изготовление игрушек для развития тактильных ощущений мелкой моторики пальцев рук.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25860" y="0"/>
            <a:ext cx="11212512" cy="64770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Дидактические игры и пособия по реадизации проекта</a:t>
            </a:r>
            <a:endParaRPr lang="ru" sz="2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Прямоугольник 4"/>
          <p:cNvSpPr>
            <a:spLocks noChangeArrowheads="1"/>
          </p:cNvSpPr>
          <p:nvPr/>
        </p:nvSpPr>
        <p:spPr bwMode="auto">
          <a:xfrm>
            <a:off x="180020" y="2774422"/>
            <a:ext cx="33581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Лото «Цветные круги»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Развивать  сенсорные навыки.</a:t>
            </a:r>
          </a:p>
          <a:p>
            <a:pPr algn="ctr"/>
            <a:endParaRPr lang="ru-RU" sz="1400" b="1" i="1" dirty="0">
              <a:latin typeface="Euphemia" pitchFamily="34" charset="0"/>
            </a:endParaRPr>
          </a:p>
        </p:txBody>
      </p:sp>
      <p:sp>
        <p:nvSpPr>
          <p:cNvPr id="26629" name="Прямоугольник 7"/>
          <p:cNvSpPr>
            <a:spLocks noChangeArrowheads="1"/>
          </p:cNvSpPr>
          <p:nvPr/>
        </p:nvSpPr>
        <p:spPr bwMode="auto">
          <a:xfrm>
            <a:off x="3862164" y="2708920"/>
            <a:ext cx="424847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</a:rPr>
              <a:t>«Геометрические фигуры. Размер и Цвет»</a:t>
            </a:r>
          </a:p>
          <a:p>
            <a:pPr marL="0" indent="0" algn="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закреплять знания о геометрических фигурах.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2338" y="381321"/>
            <a:ext cx="3110604" cy="218358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46240" y="381320"/>
            <a:ext cx="2880320" cy="218358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8758708" y="2636912"/>
            <a:ext cx="28083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1400" b="1" dirty="0" smtClean="0">
                <a:solidFill>
                  <a:srgbClr val="002060"/>
                </a:solidFill>
              </a:rPr>
              <a:t>«</a:t>
            </a:r>
            <a:r>
              <a:rPr lang="ru-RU" sz="1400" b="1" dirty="0" err="1" smtClean="0">
                <a:solidFill>
                  <a:srgbClr val="002060"/>
                </a:solidFill>
              </a:rPr>
              <a:t>Сортер</a:t>
            </a:r>
            <a:r>
              <a:rPr lang="ru-RU" sz="1400" b="1" dirty="0" smtClean="0">
                <a:solidFill>
                  <a:srgbClr val="002060"/>
                </a:solidFill>
              </a:rPr>
              <a:t> по цвету»</a:t>
            </a:r>
          </a:p>
          <a:p>
            <a:r>
              <a:rPr lang="ru-RU" sz="1400" dirty="0" smtClean="0">
                <a:solidFill>
                  <a:srgbClr val="002060"/>
                </a:solidFill>
              </a:rPr>
              <a:t>Цель: учить ребенка логически мыслить.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1" name="Рисунок 10" descr="IMG_20220310_1654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5780" y="3429000"/>
            <a:ext cx="2376264" cy="241043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96483" y="5986353"/>
            <a:ext cx="30963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«Поставь цветы в вазу»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продолжить учить детей различать цвета</a:t>
            </a:r>
            <a:r>
              <a:rPr lang="ru-RU" sz="1400" b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4192" y="3450184"/>
            <a:ext cx="3168352" cy="236806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103560" y="5986353"/>
            <a:ext cx="37444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«Цветная парковка»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закреплять знания детей о цветах, 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развивать наглядно-образное мышление.</a:t>
            </a:r>
          </a:p>
        </p:txBody>
      </p:sp>
      <p:pic>
        <p:nvPicPr>
          <p:cNvPr id="15" name="Рисунок 14"/>
          <p:cNvPicPr/>
          <p:nvPr/>
        </p:nvPicPr>
        <p:blipFill>
          <a:blip r:embed="rId6" cstate="print"/>
          <a:srcRect t="23896" b="9932"/>
          <a:stretch>
            <a:fillRect/>
          </a:stretch>
        </p:blipFill>
        <p:spPr>
          <a:xfrm>
            <a:off x="8758708" y="380754"/>
            <a:ext cx="2805816" cy="218415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86700" y="3429000"/>
            <a:ext cx="3024336" cy="208823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7534572" y="5473005"/>
            <a:ext cx="4320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/>
              <a:t>«</a:t>
            </a:r>
            <a:r>
              <a:rPr lang="ru-RU" sz="1400" b="1" dirty="0" smtClean="0">
                <a:solidFill>
                  <a:srgbClr val="002060"/>
                </a:solidFill>
              </a:rPr>
              <a:t>Волшебные резиночки»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marL="0" indent="0" algn="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Совершенствовать умение выделять соотносить  развить речь, внимание, зрительную и двигательную память, </a:t>
            </a:r>
            <a:r>
              <a:rPr lang="ru-RU" sz="1400" dirty="0" err="1" smtClean="0">
                <a:solidFill>
                  <a:srgbClr val="002060"/>
                </a:solidFill>
              </a:rPr>
              <a:t>креативное</a:t>
            </a:r>
            <a:r>
              <a:rPr lang="ru-RU" sz="1400" dirty="0" smtClean="0">
                <a:solidFill>
                  <a:srgbClr val="002060"/>
                </a:solidFill>
              </a:rPr>
              <a:t> мышление, воображение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811213" y="214313"/>
            <a:ext cx="11377612" cy="64770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Дидактические игры и пособия по реадизации проекта</a:t>
            </a:r>
          </a:p>
          <a:p>
            <a:pPr algn="ctr" fontAlgn="auto">
              <a:spcAft>
                <a:spcPts val="0"/>
              </a:spcAft>
              <a:defRPr/>
            </a:pPr>
            <a:endParaRPr lang="ru" sz="3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6060" y="655398"/>
            <a:ext cx="3163192" cy="2475541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1196752"/>
            <a:ext cx="25660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«</a:t>
            </a:r>
            <a:r>
              <a:rPr lang="ru-RU" sz="1400" b="1" i="1" dirty="0" smtClean="0">
                <a:solidFill>
                  <a:srgbClr val="002060"/>
                </a:solidFill>
              </a:rPr>
              <a:t>Разноцветные «Ёжики»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развивать умения детей, группировать предметы по цвету</a:t>
            </a:r>
            <a:r>
              <a:rPr lang="ru-RU" sz="1400" b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8539" y="3430364"/>
            <a:ext cx="2746942" cy="322307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0867" y="3813896"/>
            <a:ext cx="237626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КУБ «Занимательная сенсорика»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Совершенствовать навыки установления тождества и 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различия предметов по их свойствам : цвет, форма, величина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34372" y="3905394"/>
            <a:ext cx="3958721" cy="266299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0198868" y="4133962"/>
            <a:ext cx="17019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«Радужная Гусеница»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закреплять знания об основных свойствах предметов: 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величина, цвет</a:t>
            </a:r>
            <a:r>
              <a:rPr lang="ru-RU" sz="1400" b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1300" y="726402"/>
            <a:ext cx="2376264" cy="2929641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9392186" y="1388879"/>
            <a:ext cx="27820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«Повтори узор»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Цель: развивать логическое мышление, зрительную ориентировку, 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внимание и усидчивость.</a:t>
            </a:r>
            <a:endParaRPr lang="ru-RU" sz="1400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body" sz="half" idx="2"/>
          </p:nvPr>
        </p:nvSpPr>
        <p:spPr>
          <a:xfrm>
            <a:off x="1643063" y="0"/>
            <a:ext cx="10126662" cy="1008063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этап – практический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Формы организации детской деятельности</a:t>
            </a:r>
            <a:endParaRPr lang="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2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7081722"/>
              </p:ext>
            </p:extLst>
          </p:nvPr>
        </p:nvGraphicFramePr>
        <p:xfrm>
          <a:off x="477788" y="938213"/>
          <a:ext cx="11377264" cy="5606291"/>
        </p:xfrm>
        <a:graphic>
          <a:graphicData uri="http://schemas.openxmlformats.org/drawingml/2006/table">
            <a:tbl>
              <a:tblPr/>
              <a:tblGrid>
                <a:gridCol w="34714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387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670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34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ts val="1400"/>
                        <a:buFont typeface="Trebuchet MS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Trebuchet MS" pitchFamily="34" charset="0"/>
                        </a:rPr>
                        <a:t>Образовательная деятельность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ts val="1400"/>
                        <a:buFont typeface="Trebuchet MS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Trebuchet MS" pitchFamily="34" charset="0"/>
                        </a:rPr>
                        <a:t>Совместная деятельность взрослого и детей, а также ребенка со сверстником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ts val="1400"/>
                        <a:buFont typeface="Trebuchet MS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Trebuchet MS" pitchFamily="34" charset="0"/>
                        </a:rPr>
                        <a:t>Создание условий для организации самостоятельной деятельности детей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50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Образовательная деятельность, направленная на сенсорное развитие детей младшего дошкольного возраста по составленному перспективному плану.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 Образовательная деятельность по формированию элементарных математических представлений развитию.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Подвижные игры на прогулке: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«Светофор», «Добеги до флажка своего цвета», «Большой-маленький».</a:t>
                      </a: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Проведение утренней гимнастики с предметами (кубиками)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Проведение подвижных игр в свободной деятельности.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Дидактические игры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«Цветная парковка»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«Соотнеси предметы по цвету»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«Грибы»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«Сравни предметы по величине»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Изготовление новых дидактических игр и атрибутов для подвижных игр;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Подбор дидактических развивающих игр направленные на сенсорное развитие.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Дидактические игры: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Куб «Занимательная сенсорика»,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«Воздушные шары»,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«Собери пирамидку»,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«Цветная гусеница»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04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400"/>
                        <a:buFont typeface="Libre Franklin" charset="0"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Наблюдение на прогулке: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высокие и низкие деревья», «чьи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следы больше?», «полюбоваться красками осеннего пейзажа».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Индивидуальная работа с детьми: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«Подбери по форме»,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«Волшебные резиночки»,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«Разноцветные бусы» и т.д.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П/и: «Машины и светофор», «Мой веселый звонкий мяч», «Найди своей цвет» и т.д.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55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Рассматривание иллюстраций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ts val="1400"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Беседы «Геометрические фигуру вокруг нас», «Основные цвета»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Times New Roman" pitchFamily="18" charset="0"/>
                      </a:endParaRP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400"/>
                        <a:buFont typeface="Libre Franklin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Times New Roman" pitchFamily="18" charset="0"/>
                        </a:rPr>
                        <a:t>Самостоятельная деятельность</a:t>
                      </a:r>
                    </a:p>
                  </a:txBody>
                  <a:tcPr marL="121700" marR="121700" marT="46575" marB="4657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Прямоугольник 4"/>
          <p:cNvSpPr>
            <a:spLocks noChangeArrowheads="1"/>
          </p:cNvSpPr>
          <p:nvPr/>
        </p:nvSpPr>
        <p:spPr bwMode="auto">
          <a:xfrm>
            <a:off x="794266" y="3140224"/>
            <a:ext cx="237626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Индивидуальная работа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1881944" y="77929"/>
            <a:ext cx="1192706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II</a:t>
            </a:r>
            <a:r>
              <a:rPr lang="ru-RU" sz="2400" b="1" i="1" dirty="0">
                <a:solidFill>
                  <a:srgbClr val="C00000"/>
                </a:solidFill>
              </a:rPr>
              <a:t> этап – </a:t>
            </a:r>
            <a:r>
              <a:rPr lang="ru-RU" sz="2400" b="1" i="1" dirty="0" smtClean="0">
                <a:solidFill>
                  <a:srgbClr val="C00000"/>
                </a:solidFill>
              </a:rPr>
              <a:t>практический. </a:t>
            </a:r>
            <a:r>
              <a:rPr lang="ru-RU" sz="2000" b="1" i="1" dirty="0" smtClean="0">
                <a:solidFill>
                  <a:srgbClr val="C00000"/>
                </a:solidFill>
              </a:rPr>
              <a:t>Формы </a:t>
            </a:r>
            <a:r>
              <a:rPr lang="ru-RU" sz="2000" b="1" i="1" dirty="0">
                <a:solidFill>
                  <a:srgbClr val="C00000"/>
                </a:solidFill>
              </a:rPr>
              <a:t>организации детской </a:t>
            </a:r>
            <a:r>
              <a:rPr lang="ru-RU" sz="2000" b="1" i="1" dirty="0" smtClean="0">
                <a:solidFill>
                  <a:srgbClr val="C00000"/>
                </a:solidFill>
              </a:rPr>
              <a:t>деятельности</a:t>
            </a:r>
          </a:p>
          <a:p>
            <a:pPr algn="just"/>
            <a:endParaRPr lang="ru-RU" sz="2000" b="1" i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IMG_20220325_0909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5820" y="588833"/>
            <a:ext cx="3096344" cy="232225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4" cstate="print"/>
          <a:srcRect t="11980" r="522" b="13725"/>
          <a:stretch>
            <a:fillRect/>
          </a:stretch>
        </p:blipFill>
        <p:spPr>
          <a:xfrm>
            <a:off x="506685" y="3620927"/>
            <a:ext cx="3251281" cy="271655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189756" y="6449982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Самостоятельная  игровая деятельность</a:t>
            </a:r>
            <a:endParaRPr lang="ru-RU" sz="1400" b="1" dirty="0" smtClean="0">
              <a:solidFill>
                <a:srgbClr val="2A2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IMG_20220316_162935.jpg"/>
          <p:cNvPicPr>
            <a:picLocks noChangeAspect="1"/>
          </p:cNvPicPr>
          <p:nvPr/>
        </p:nvPicPr>
        <p:blipFill rotWithShape="1">
          <a:blip r:embed="rId5" cstate="print"/>
          <a:srcRect l="1051" t="25850"/>
          <a:stretch/>
        </p:blipFill>
        <p:spPr>
          <a:xfrm>
            <a:off x="9262764" y="3685668"/>
            <a:ext cx="2638865" cy="26366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9334772" y="6455743"/>
            <a:ext cx="25668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Рассматривание картинок </a:t>
            </a:r>
            <a:endParaRPr lang="ru-RU" sz="1400" b="1" dirty="0"/>
          </a:p>
        </p:txBody>
      </p:sp>
      <p:pic>
        <p:nvPicPr>
          <p:cNvPr id="14" name="Рисунок 13" descr="IMG_20220321_1545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3186" y="3625428"/>
            <a:ext cx="2592288" cy="27447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5396747" y="6453336"/>
            <a:ext cx="24953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Творческая деятельность</a:t>
            </a:r>
            <a:endParaRPr lang="ru-RU" sz="1400" b="1" dirty="0"/>
          </a:p>
        </p:txBody>
      </p:sp>
      <p:pic>
        <p:nvPicPr>
          <p:cNvPr id="17" name="Рисунок 16" descr="IMG_20220329_10264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80233" y="623086"/>
            <a:ext cx="3528392" cy="250813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 descr="IMG-7dc27935bb23fdb24260e25f8fa42563-V.jpg"/>
          <p:cNvPicPr>
            <a:picLocks noChangeAspect="1"/>
          </p:cNvPicPr>
          <p:nvPr/>
        </p:nvPicPr>
        <p:blipFill>
          <a:blip r:embed="rId8" cstate="print"/>
          <a:srcRect t="1701" r="1072" b="12201"/>
          <a:stretch>
            <a:fillRect/>
          </a:stretch>
        </p:blipFill>
        <p:spPr>
          <a:xfrm>
            <a:off x="9262764" y="588833"/>
            <a:ext cx="2304256" cy="2670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Прямоугольник 19"/>
          <p:cNvSpPr/>
          <p:nvPr/>
        </p:nvSpPr>
        <p:spPr>
          <a:xfrm>
            <a:off x="5531212" y="3234522"/>
            <a:ext cx="1743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Подвижные игры</a:t>
            </a:r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838828" y="3356992"/>
            <a:ext cx="579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НОД</a:t>
            </a:r>
            <a:endParaRPr lang="ru-RU" sz="1400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72723" y="115888"/>
            <a:ext cx="7689541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2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>Организация взаимодействия с семьями воспитанников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214;p26"/>
          <p:cNvSpPr/>
          <p:nvPr/>
        </p:nvSpPr>
        <p:spPr>
          <a:xfrm>
            <a:off x="189756" y="4292828"/>
            <a:ext cx="2592288" cy="237626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Родительские собрания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«Что такое сенсорика, и почему необходимо ее развивать </a:t>
            </a:r>
            <a:r>
              <a:rPr lang="ru-RU" sz="1400" b="1" dirty="0" smtClean="0">
                <a:latin typeface="Arial" pitchFamily="34" charset="0"/>
                <a:cs typeface="Arial" pitchFamily="34" charset="0"/>
                <a:sym typeface="Times New Roman" pitchFamily="18" charset="0"/>
              </a:rPr>
              <a:t>младшем дошкольном возрасте», </a:t>
            </a: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«Сенсорное воспитание: средства, формы, методы»</a:t>
            </a:r>
          </a:p>
        </p:txBody>
      </p:sp>
      <p:sp>
        <p:nvSpPr>
          <p:cNvPr id="5" name="Google Shape;216;p26"/>
          <p:cNvSpPr/>
          <p:nvPr/>
        </p:nvSpPr>
        <p:spPr>
          <a:xfrm>
            <a:off x="2782440" y="5228932"/>
            <a:ext cx="3455988" cy="14401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Консультации в уголке для </a:t>
            </a:r>
            <a:r>
              <a:rPr lang="ru-RU" sz="1400" b="1" dirty="0" smtClean="0">
                <a:latin typeface="Arial" pitchFamily="34" charset="0"/>
                <a:cs typeface="Arial" pitchFamily="34" charset="0"/>
                <a:sym typeface="Times New Roman" pitchFamily="18" charset="0"/>
              </a:rPr>
              <a:t>родителей, </a:t>
            </a: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на  собственной странице nsportal.ru, а также на своем </a:t>
            </a:r>
            <a:r>
              <a:rPr lang="ru-RU" sz="1400" b="1" dirty="0" smtClean="0">
                <a:latin typeface="Arial" pitchFamily="34" charset="0"/>
                <a:cs typeface="Arial" pitchFamily="34" charset="0"/>
                <a:sym typeface="Times New Roman" pitchFamily="18" charset="0"/>
              </a:rPr>
              <a:t>сайте </a:t>
            </a:r>
            <a:r>
              <a:rPr lang="en-US" sz="1400" b="1" dirty="0" smtClean="0">
                <a:latin typeface="Arial" pitchFamily="34" charset="0"/>
                <a:cs typeface="Arial" pitchFamily="34" charset="0"/>
                <a:sym typeface="Times New Roman" pitchFamily="18" charset="0"/>
                <a:hlinkClick r:id="rId2"/>
              </a:rPr>
              <a:t>https://mafk-25.wixsite.com/my-site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" name="Google Shape;217;p26"/>
          <p:cNvSpPr/>
          <p:nvPr/>
        </p:nvSpPr>
        <p:spPr>
          <a:xfrm>
            <a:off x="6238428" y="5215960"/>
            <a:ext cx="3384550" cy="14401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Составление и обработка анкет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«Сенсорное развитие детей </a:t>
            </a:r>
            <a:r>
              <a:rPr lang="ru-RU" sz="1400" b="1" dirty="0" smtClean="0">
                <a:latin typeface="Arial" pitchFamily="34" charset="0"/>
                <a:cs typeface="Arial" pitchFamily="34" charset="0"/>
                <a:sym typeface="Times New Roman" pitchFamily="18" charset="0"/>
              </a:rPr>
              <a:t>младшего дошкольного возраста» </a:t>
            </a:r>
            <a:endParaRPr lang="ru-RU" sz="1400" b="1" dirty="0">
              <a:latin typeface="Arial" pitchFamily="34" charset="0"/>
              <a:cs typeface="Arial" pitchFamily="34" charset="0"/>
              <a:sym typeface="Times New Roman" pitchFamily="18" charset="0"/>
            </a:endParaRPr>
          </a:p>
        </p:txBody>
      </p:sp>
      <p:sp>
        <p:nvSpPr>
          <p:cNvPr id="8" name="Google Shape;215;p26"/>
          <p:cNvSpPr/>
          <p:nvPr/>
        </p:nvSpPr>
        <p:spPr>
          <a:xfrm>
            <a:off x="9622978" y="4273718"/>
            <a:ext cx="2376263" cy="238240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Наглядная информация </a:t>
            </a:r>
          </a:p>
          <a:p>
            <a:pPr lvl="0" algn="ctr">
              <a:buClr>
                <a:srgbClr val="000066"/>
              </a:buClr>
              <a:buSzPts val="1400"/>
            </a:pP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«Игры для развития сенсорики детей </a:t>
            </a:r>
            <a:r>
              <a:rPr lang="ru-RU" sz="1400" b="1" dirty="0" smtClean="0">
                <a:latin typeface="Arial" pitchFamily="34" charset="0"/>
                <a:cs typeface="Arial" pitchFamily="34" charset="0"/>
                <a:sym typeface="Times New Roman" pitchFamily="18" charset="0"/>
              </a:rPr>
              <a:t>младшего дошкольного </a:t>
            </a:r>
            <a:r>
              <a:rPr lang="ru-RU" sz="1400" b="1" dirty="0">
                <a:latin typeface="Arial" pitchFamily="34" charset="0"/>
                <a:cs typeface="Arial" pitchFamily="34" charset="0"/>
                <a:sym typeface="Times New Roman" pitchFamily="18" charset="0"/>
              </a:rPr>
              <a:t>возраста», </a:t>
            </a:r>
            <a:r>
              <a:rPr lang="ru-RU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  <a:sym typeface="Times New Roman" pitchFamily="18" charset="0"/>
              </a:rPr>
              <a:t>«</a:t>
            </a:r>
            <a:r>
              <a:rPr lang="ru-RU" sz="1400" b="1" dirty="0" smtClean="0">
                <a:latin typeface="Arial" pitchFamily="34" charset="0"/>
                <a:cs typeface="Arial" pitchFamily="34" charset="0"/>
                <a:sym typeface="Times New Roman" pitchFamily="18" charset="0"/>
              </a:rPr>
              <a:t>Изготовление новых дидактических игр и атрибутов для подвижных игр»</a:t>
            </a:r>
          </a:p>
        </p:txBody>
      </p:sp>
      <p:sp>
        <p:nvSpPr>
          <p:cNvPr id="35848" name="AutoShape 6" descr="C:\Users\e4esl\Desktop\%D1%84%D0%BE%D1%82%D0%BE %D0%B1%D1%83%D1%81%D0%B8%D0%BD%D0%BA%D0%B0 %D0%9C%D0%BE%D1%88%D0%BA%D0%BE%D0%B2%D1%81%D0%BA%D0%B0%D1%8F\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Euphemia" pitchFamily="34" charset="0"/>
            </a:endParaRPr>
          </a:p>
        </p:txBody>
      </p:sp>
      <p:sp>
        <p:nvSpPr>
          <p:cNvPr id="35849" name="AutoShape 8" descr="C:\Users\e4esl\Desktop\%D1%84%D0%BE%D1%82%D0%BE %D0%B1%D1%83%D1%81%D0%B8%D0%BD%D0%BA%D0%B0 %D0%9C%D0%BE%D1%88%D0%BA%D0%BE%D0%B2%D1%81%D0%BA%D0%B0%D1%8F\2.webp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Euphemia" pitchFamily="34" charset="0"/>
            </a:endParaRPr>
          </a:p>
        </p:txBody>
      </p:sp>
      <p:pic>
        <p:nvPicPr>
          <p:cNvPr id="13" name="Рисунок 12" descr="IMG-658237de0612cdd3c731d11a26163f80-V.jpg"/>
          <p:cNvPicPr>
            <a:picLocks noChangeAspect="1"/>
          </p:cNvPicPr>
          <p:nvPr/>
        </p:nvPicPr>
        <p:blipFill>
          <a:blip r:embed="rId3" cstate="print"/>
          <a:srcRect l="7332" t="2128" r="1634" b="-6383"/>
          <a:stretch>
            <a:fillRect/>
          </a:stretch>
        </p:blipFill>
        <p:spPr>
          <a:xfrm>
            <a:off x="8133968" y="681212"/>
            <a:ext cx="3853163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-8741694fffca303bfa2c7dfa9c8199f8-V.jpg"/>
          <p:cNvPicPr>
            <a:picLocks noChangeAspect="1"/>
          </p:cNvPicPr>
          <p:nvPr/>
        </p:nvPicPr>
        <p:blipFill>
          <a:blip r:embed="rId4" cstate="print"/>
          <a:srcRect l="21577" t="1597" r="1706" b="990"/>
          <a:stretch>
            <a:fillRect/>
          </a:stretch>
        </p:blipFill>
        <p:spPr>
          <a:xfrm>
            <a:off x="155575" y="689320"/>
            <a:ext cx="3478811" cy="331574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G-20220315-WA0001.jpg"/>
          <p:cNvPicPr>
            <a:picLocks noChangeAspect="1"/>
          </p:cNvPicPr>
          <p:nvPr/>
        </p:nvPicPr>
        <p:blipFill>
          <a:blip r:embed="rId5" cstate="print"/>
          <a:srcRect l="651" r="6951" b="18500"/>
          <a:stretch>
            <a:fillRect/>
          </a:stretch>
        </p:blipFill>
        <p:spPr>
          <a:xfrm>
            <a:off x="4000836" y="681212"/>
            <a:ext cx="3770046" cy="33253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8248" y="277197"/>
            <a:ext cx="11880577" cy="83099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>Диапазон личного вклада в развитие образования и степень его новизны</a:t>
            </a:r>
            <a:endParaRPr lang="ru-RU" sz="24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endParaRPr lang="ru-RU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2" name="Прямоугольник 5"/>
          <p:cNvSpPr>
            <a:spLocks noChangeArrowheads="1"/>
          </p:cNvSpPr>
          <p:nvPr/>
        </p:nvSpPr>
        <p:spPr bwMode="auto">
          <a:xfrm>
            <a:off x="1197868" y="692696"/>
            <a:ext cx="1044116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sng" dirty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Консультации и памятки для </a:t>
            </a:r>
            <a:r>
              <a:rPr lang="ru-RU" altLang="ru-RU" sz="2000" b="1" u="sng" dirty="0" smtClean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родителей: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«Сенсорное воспитание ребенка младшего дошкольного возраста в семье», «Игры и занятия на развитие сенсорике »</a:t>
            </a:r>
            <a:endParaRPr lang="ru-RU" altLang="ru-RU" sz="2000" b="1" u="sng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sng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Конспекты </a:t>
            </a:r>
            <a:r>
              <a:rPr lang="ru-RU" altLang="ru-RU" sz="2000" b="1" u="sng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НОД </a:t>
            </a:r>
            <a:r>
              <a:rPr lang="ru-RU" altLang="ru-RU" sz="2000" b="1" u="sng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в </a:t>
            </a:r>
            <a:r>
              <a:rPr lang="ru-RU" altLang="ru-RU" sz="2000" b="1" u="sng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 </a:t>
            </a:r>
            <a:r>
              <a:rPr lang="ru-RU" altLang="ru-RU" sz="2000" b="1" u="sng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группе </a:t>
            </a:r>
            <a:r>
              <a:rPr lang="ru-RU" altLang="ru-RU" sz="2000" b="1" u="sng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младшего дошкольного возраста:</a:t>
            </a:r>
            <a:r>
              <a:rPr lang="ru-RU" altLang="ru-RU" sz="2000" b="1" u="sng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«Мячики для кукол», «Шарики разные: зелёные и красные», «Как мы учились различать кукол»</a:t>
            </a:r>
            <a:endParaRPr lang="ru-RU" altLang="ru-RU" sz="2000" b="1" u="sng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sng" dirty="0"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Перспективный план сенсорных игр и упражнений </a:t>
            </a:r>
            <a:r>
              <a:rPr lang="ru-RU" altLang="ru-RU" sz="2000" b="1" u="sng" dirty="0" smtClean="0"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в  </a:t>
            </a:r>
            <a:r>
              <a:rPr lang="ru-RU" altLang="ru-RU" sz="2000" b="1" u="sng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группе младшего дошкольного возраста</a:t>
            </a:r>
            <a:endParaRPr lang="ru-RU" altLang="ru-RU" sz="2000" b="1" u="sng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sng" dirty="0">
                <a:latin typeface="Times New Roman" pitchFamily="18" charset="0"/>
                <a:cs typeface="Times New Roman" pitchFamily="18" charset="0"/>
                <a:hlinkClick r:id="rId5" action="ppaction://hlinkfile"/>
              </a:rPr>
              <a:t>Картотека </a:t>
            </a:r>
            <a:r>
              <a:rPr lang="ru-RU" altLang="ru-RU" sz="2000" b="1" u="sng" dirty="0" smtClean="0">
                <a:latin typeface="Times New Roman" pitchFamily="18" charset="0"/>
                <a:cs typeface="Times New Roman" pitchFamily="18" charset="0"/>
                <a:hlinkClick r:id="rId5" action="ppaction://hlinkfile"/>
              </a:rPr>
              <a:t>дидактических игр и пособий по сенсорному развитию: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«Цветная парковка», «Радужная гусеница», «Поставь цветы в вазу», «Грибы», «Цветные ежики», куб «занимательная сенсорика», «Волшебные резиночки», лото «Цветные круги», «Повтори узор», «Геометрические фигуры. Размер и цвет», «Сортер по цвету»</a:t>
            </a:r>
            <a:endParaRPr lang="ru-RU" altLang="ru-RU" sz="20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4463" y="115888"/>
            <a:ext cx="9864725" cy="89376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3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>III этап – заключительный</a:t>
            </a: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/>
            </a:r>
            <a:b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</a:b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6" name="Прямоугольник 3"/>
          <p:cNvSpPr>
            <a:spLocks noChangeArrowheads="1"/>
          </p:cNvSpPr>
          <p:nvPr/>
        </p:nvSpPr>
        <p:spPr bwMode="auto">
          <a:xfrm>
            <a:off x="549796" y="692695"/>
            <a:ext cx="113052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 педагогического мониторинга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сенсорному развитию детей  в конце учебного года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2305998558"/>
              </p:ext>
            </p:extLst>
          </p:nvPr>
        </p:nvGraphicFramePr>
        <p:xfrm>
          <a:off x="621804" y="1313384"/>
          <a:ext cx="11377264" cy="521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15889"/>
            <a:ext cx="11855052" cy="83099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2400" b="1" i="1" dirty="0" smtClean="0">
                <a:solidFill>
                  <a:srgbClr val="C00000"/>
                </a:solidFill>
              </a:rPr>
              <a:t>Результативность профессиональной педагогической   деятельности и достигнутые эффекты (Сравнительная диагностика)</a:t>
            </a:r>
            <a:endParaRPr lang="ru-RU" sz="24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320491834"/>
              </p:ext>
            </p:extLst>
          </p:nvPr>
        </p:nvGraphicFramePr>
        <p:xfrm>
          <a:off x="549796" y="1628800"/>
          <a:ext cx="2520280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42950" y="1321401"/>
            <a:ext cx="223224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Различает цвет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="" xmlns:p14="http://schemas.microsoft.com/office/powerpoint/2010/main" val="2999663526"/>
              </p:ext>
            </p:extLst>
          </p:nvPr>
        </p:nvGraphicFramePr>
        <p:xfrm>
          <a:off x="3214092" y="1628800"/>
          <a:ext cx="266429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="" xmlns:p14="http://schemas.microsoft.com/office/powerpoint/2010/main" val="438622484"/>
              </p:ext>
            </p:extLst>
          </p:nvPr>
        </p:nvGraphicFramePr>
        <p:xfrm>
          <a:off x="6022404" y="1484784"/>
          <a:ext cx="273630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574132" y="1340768"/>
            <a:ext cx="288032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Называть цвет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598468" y="1307416"/>
            <a:ext cx="230425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Знание геом.фигур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="" xmlns:p14="http://schemas.microsoft.com/office/powerpoint/2010/main" val="2872431467"/>
              </p:ext>
            </p:extLst>
          </p:nvPr>
        </p:nvGraphicFramePr>
        <p:xfrm>
          <a:off x="9133409" y="1628800"/>
          <a:ext cx="2808312" cy="2120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478788" y="1196752"/>
            <a:ext cx="2448272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Выделять цвет, форму, величину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="" xmlns:p14="http://schemas.microsoft.com/office/powerpoint/2010/main" val="943372206"/>
              </p:ext>
            </p:extLst>
          </p:nvPr>
        </p:nvGraphicFramePr>
        <p:xfrm>
          <a:off x="926976" y="4601179"/>
          <a:ext cx="2520280" cy="204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48181" y="4077072"/>
            <a:ext cx="288032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Группировать однородные предметы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="" xmlns:p14="http://schemas.microsoft.com/office/powerpoint/2010/main" val="3352718599"/>
              </p:ext>
            </p:extLst>
          </p:nvPr>
        </p:nvGraphicFramePr>
        <p:xfrm>
          <a:off x="4247914" y="4601179"/>
          <a:ext cx="2719164" cy="2145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726260" y="4077072"/>
            <a:ext cx="3096344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Сравнивать два предмета</a:t>
            </a:r>
            <a:endParaRPr lang="ru-RU" dirty="0"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="" xmlns:p14="http://schemas.microsoft.com/office/powerpoint/2010/main" val="3570710405"/>
              </p:ext>
            </p:extLst>
          </p:nvPr>
        </p:nvGraphicFramePr>
        <p:xfrm>
          <a:off x="8295581" y="4565174"/>
          <a:ext cx="3646140" cy="2217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830716" y="4077072"/>
            <a:ext cx="252028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Интерес к дидактическим играм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87475" y="0"/>
            <a:ext cx="10801350" cy="14462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buNone/>
              <a:defRPr/>
            </a:pPr>
            <a:r>
              <a:rPr lang="ru-RU" sz="3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>III этап – заключительный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/>
            </a:r>
            <a:b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</a:b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>Результативность профессиональной педагогической </a:t>
            </a:r>
            <a:b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</a:b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>деятельности </a:t>
            </a:r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pitchFamily="18" charset="0"/>
              </a:rPr>
              <a:t>и достигнутые эффекты</a:t>
            </a:r>
            <a:endParaRPr lang="ru-RU" sz="28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189757" y="1627681"/>
            <a:ext cx="7632846" cy="28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Сформировалось умение различать и правильно называть 4-е основные цвета;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Закрепились знания геометрических фигур( треугольник, круг, квадрат);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Сформировалось умение выделять цвет, форму, величину;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Сформировалось умение группировать однородные предметы по нескольким сенсорным признакам: величине, форме, цвету;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Активизировалась память, внимание, мышление;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Развилась наблюдательность;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Развилось умение сравнивать два предмета по величине;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Повысился интерес к  дидактическим играм.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20220330_113704 (1).jpg"/>
          <p:cNvPicPr>
            <a:picLocks noChangeAspect="1"/>
          </p:cNvPicPr>
          <p:nvPr/>
        </p:nvPicPr>
        <p:blipFill>
          <a:blip r:embed="rId2" cstate="print"/>
          <a:srcRect l="13600" t="14300" r="10801" b="10101"/>
          <a:stretch>
            <a:fillRect/>
          </a:stretch>
        </p:blipFill>
        <p:spPr>
          <a:xfrm rot="16200000">
            <a:off x="4910781" y="3892552"/>
            <a:ext cx="2403268" cy="320435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20330_113744.jpg"/>
          <p:cNvPicPr>
            <a:picLocks noChangeAspect="1"/>
          </p:cNvPicPr>
          <p:nvPr/>
        </p:nvPicPr>
        <p:blipFill rotWithShape="1">
          <a:blip r:embed="rId3" cstate="print"/>
          <a:srcRect l="4326" t="3267" r="5114" b="8664"/>
          <a:stretch/>
        </p:blipFill>
        <p:spPr>
          <a:xfrm rot="5400000">
            <a:off x="7274457" y="1994294"/>
            <a:ext cx="5322224" cy="40819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192867" y="70052"/>
            <a:ext cx="10911320" cy="90794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449263" algn="just">
              <a:spcAft>
                <a:spcPts val="600"/>
              </a:spcAft>
            </a:pPr>
            <a:r>
              <a:rPr lang="ru-RU" sz="2400" b="1" i="1" dirty="0">
                <a:solidFill>
                  <a:srgbClr val="C00000"/>
                </a:solidFill>
                <a:cs typeface="Calibri" pitchFamily="34" charset="0"/>
              </a:rPr>
              <a:t>Транслируемость практических достижений</a:t>
            </a:r>
          </a:p>
          <a:p>
            <a:pPr indent="449263" algn="just">
              <a:spcAft>
                <a:spcPts val="600"/>
              </a:spcAft>
            </a:pPr>
            <a:r>
              <a:rPr lang="ru-RU" sz="2400" b="1" i="1" dirty="0">
                <a:solidFill>
                  <a:srgbClr val="C00000"/>
                </a:solidFill>
                <a:cs typeface="Calibri" pitchFamily="34" charset="0"/>
              </a:rPr>
              <a:t> профессиональной деятельности</a:t>
            </a:r>
            <a:endParaRPr lang="ru-RU" sz="2000" i="1" dirty="0">
              <a:solidFill>
                <a:srgbClr val="C00000"/>
              </a:solidFill>
              <a:cs typeface="Calibri" pitchFamily="34" charset="0"/>
            </a:endParaRPr>
          </a:p>
        </p:txBody>
      </p:sp>
      <p:sp>
        <p:nvSpPr>
          <p:cNvPr id="4" name="Google Shape;253;p30"/>
          <p:cNvSpPr>
            <a:spLocks noChangeArrowheads="1"/>
          </p:cNvSpPr>
          <p:nvPr/>
        </p:nvSpPr>
        <p:spPr bwMode="auto">
          <a:xfrm>
            <a:off x="189757" y="908720"/>
            <a:ext cx="9505055" cy="530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marL="742950" indent="-28575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Публикация в социальной сети работников образования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</a:t>
            </a:r>
            <a:r>
              <a:rPr lang="ru-RU" sz="1400" b="1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  <a:hlinkClick r:id="rId2"/>
              </a:rPr>
              <a:t>nsportal.ru</a:t>
            </a:r>
            <a:r>
              <a:rPr lang="ru-RU" sz="1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  <a:hlinkClick r:id="rId2"/>
              </a:rPr>
              <a:t> </a:t>
            </a:r>
            <a:r>
              <a:rPr lang="ru-RU" sz="1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</a:t>
            </a:r>
          </a:p>
          <a:p>
            <a:pPr marL="742950" indent="-28575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Распространение педагогического опыта на Международном образовательном портале «МААМ» </a:t>
            </a:r>
          </a:p>
          <a:p>
            <a:pPr marL="742950" indent="-28575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Публикации на своем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сайте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  <a:hlinkClick r:id="rId3"/>
              </a:rPr>
              <a:t>https://mafk-25.wixsite.com/my-site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консультаций для родителей, картотеки дидактических игр по сенсорике, картотеки подвижных игр, конспектов ОД, консультаций для педагогов </a:t>
            </a:r>
            <a:endParaRPr lang="en-US" sz="1400" b="1" u="sng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marL="742950" indent="-28575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Участие в различных конкурсах для воспитателей детских садов  на сайте </a:t>
            </a:r>
            <a:r>
              <a:rPr lang="en-US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  <a:hlinkClick r:id="rId4"/>
              </a:rPr>
              <a:t>http</a:t>
            </a: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  <a:hlinkClick r:id="rId4"/>
              </a:rPr>
              <a:t>: //</a:t>
            </a:r>
            <a:r>
              <a:rPr lang="en-US" sz="1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  <a:hlinkClick r:id="rId4"/>
              </a:rPr>
              <a:t>vospitately.ru</a:t>
            </a:r>
            <a:endParaRPr lang="ru-RU" sz="1400" b="1" u="sng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marL="742950" indent="-28575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Консультация педагогов на педсовете на тему  «Развитие сенсорных способностей у детей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младшего дошкольного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возраста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посредством дидактических игр и пособий»</a:t>
            </a:r>
          </a:p>
          <a:p>
            <a:pPr marL="742950" indent="-28575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Подготовка презентации опыта работы для педагогической гостиной.</a:t>
            </a:r>
            <a:endParaRPr lang="ru-RU" sz="1400" b="1" dirty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pic>
        <p:nvPicPr>
          <p:cNvPr id="6" name="Рисунок 5" descr="1483579-016-015-ser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4384" y="3517447"/>
            <a:ext cx="2187952" cy="30916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1477299-141-144-ser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92352" y="116632"/>
            <a:ext cx="2052457" cy="290189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127" y="4543557"/>
            <a:ext cx="3810669" cy="2070464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14"/>
          <a:stretch/>
        </p:blipFill>
        <p:spPr>
          <a:xfrm>
            <a:off x="9723909" y="3561409"/>
            <a:ext cx="2342208" cy="305261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 l="9207" r="25488" b="6250"/>
          <a:stretch>
            <a:fillRect/>
          </a:stretch>
        </p:blipFill>
        <p:spPr bwMode="auto">
          <a:xfrm>
            <a:off x="6405982" y="4109992"/>
            <a:ext cx="3096344" cy="2499101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2244" y="-139278"/>
            <a:ext cx="3433763" cy="61595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</a:t>
            </a:r>
            <a:endParaRPr lang="ru-RU" sz="28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7828" y="443678"/>
            <a:ext cx="10729913" cy="98488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Приказ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Минобрнауки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России от 17.10.2013 N 1155 "Об утверждении федерального государственного образовательного стандарта дошкольного образования" (Зарегистрировано в Минюсте России 14.11.2013 N 30384)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Абрамова Н. В. Развитие сенсорных способностей как основа формирования эстетического восприятия произведений музыкального искусства // Детский сад: теория и практика. - 2013.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Бондаренко Н.Н. Сенсорное развитие детей раннего возраста // Ребенок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дет.саду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 - 2012.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Венгер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Л.А., Мухина В.С. Сенсорное воспитание дошкольников// Дошкольное воспитание, 2014.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Запорожец А.В. Развитие ощущений и восприятия в раннем и дошкольном возрасте.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Изб.псих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 труды. - М., 2014.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Карпухина Н. А. Конспекты занятий в ясельной группе детского сада. Практическое пособие для воспитателей и методистов ДОУ – Воронеж: ИП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Лакоценин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С. С. , 2010.</a:t>
            </a:r>
            <a:endParaRPr lang="ru-RU" sz="1600" dirty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Капитанова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Н. Дидактические сюжеты: сенсорное развитие детей раннего возраста в игре // Дошкольное воспитание. - 2013. - № 12.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Янушенко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Е.А. Сенсорное развитие детей раннего возраста (1-3 года) : метод. пособие для воспитателей. - М. : Мозаика-Синтез, 2011.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Пилюгина Э.Г. Занятия по сенсорному воспитанию.-М.: Просвещение, 1983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Сакулина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Н.П.,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Поддъяков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Н.Н. «Сенсорное воспитание в детском саду.-М.: Просвещение, 1989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ru-RU" sz="1400" b="1" i="1" dirty="0" smtClean="0"/>
              <a:t>ЭЛЕКТРОННЫЕ ОБРАЗОВАТЕЛЬНЫЕ РЕСУРСЫ: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Официальный сайт НИРО 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http://www.niro.nnov.ru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сеть работников образования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//nsportal.ru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 «Маам»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http://maam.ru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Ведущий образовательный сайт «Инфоурок» 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http://www.infourok.ru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Информационный портал Дошколенок.ру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htt://dohcolonok.ru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портал «Солнышко»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htt://www.solnet.ru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для детского сада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htt://vistcom.ru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Всероссийский Интернет-педсовет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http://www.pedsovet.ru/ 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Нормативно-правовое обеспечение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consultant.ru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dirty="0" smtClean="0"/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dirty="0" smtClean="0"/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dirty="0" smtClean="0"/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400" i="1" dirty="0" smtClean="0">
              <a:solidFill>
                <a:srgbClr val="FF00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400" i="1" dirty="0" smtClean="0">
              <a:solidFill>
                <a:srgbClr val="FF00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400" i="1" dirty="0" smtClean="0">
              <a:solidFill>
                <a:srgbClr val="FF00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ru-RU" sz="1200" b="1" dirty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2"/>
          <p:cNvSpPr>
            <a:spLocks noGrp="1"/>
          </p:cNvSpPr>
          <p:nvPr>
            <p:ph idx="1"/>
          </p:nvPr>
        </p:nvSpPr>
        <p:spPr>
          <a:xfrm>
            <a:off x="1629916" y="260648"/>
            <a:ext cx="9601200" cy="18002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Сенсорное развитие детей младшего дошкольного возраста посредством </a:t>
            </a:r>
            <a:b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дидактических игр и пособий</a:t>
            </a:r>
            <a:r>
              <a:rPr lang="ru-RU" sz="4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" sz="4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8068" y="2492896"/>
            <a:ext cx="6912768" cy="37426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7678588" y="3501008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</a:rPr>
              <a:t/>
            </a:r>
            <a:br>
              <a:rPr lang="ru-RU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</a:rPr>
            </a:br>
            <a:endParaRPr lang="ru-RU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2"/>
              </a:solidFill>
            </a:endParaRPr>
          </a:p>
          <a:p>
            <a:pPr algn="r"/>
            <a:endParaRPr lang="ru-RU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r"/>
            <a:endParaRPr lang="ru-RU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836238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змятежность 16 х 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_9532183_TF02801109_TF02801109" id="{1C06BAA0-3930-493B-AD60-9265984A33DD}" vid="{F056C7C8-BEFB-4DDF-85DC-215FA76949EE}"/>
    </a:ext>
  </a:extLst>
</a:theme>
</file>

<file path=ppt/theme/theme2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249165-F638-412C-8E0A-DFB7045CA2E0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4873beb7-5857-4685-be1f-d57550cc96cc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тему природы с аурой безмятежности (широкоэкранный формат)</Template>
  <TotalTime>3589</TotalTime>
  <Words>2461</Words>
  <Application>Microsoft Office PowerPoint</Application>
  <PresentationFormat>Произвольный</PresentationFormat>
  <Paragraphs>340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Безмятежность 16 х 9</vt:lpstr>
      <vt:lpstr>Визитная карточка </vt:lpstr>
      <vt:lpstr>Слайд 2</vt:lpstr>
      <vt:lpstr>Условия формирования личного вклада в развитие образования </vt:lpstr>
      <vt:lpstr>Актуальность личного вклада в развитие образования </vt:lpstr>
      <vt:lpstr>Теоретическое обоснование личного вклада в развитие образования</vt:lpstr>
      <vt:lpstr>                                                                                                                            </vt:lpstr>
      <vt:lpstr>Ведущая педагогическая идея</vt:lpstr>
      <vt:lpstr>Деятельный аспект личного вклада в развитие образования</vt:lpstr>
      <vt:lpstr>I этап – подготовительный  Результат педагогического мониторинга по сенсорному развитию детей в начале учебного года </vt:lpstr>
      <vt:lpstr>       Анкетирование для родителей </vt:lpstr>
      <vt:lpstr>Слайд 11</vt:lpstr>
      <vt:lpstr>Фрагмент перспективного плана работы над проектом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 </vt:lpstr>
      <vt:lpstr>Литература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слава drakyla152</dc:creator>
  <cp:lastModifiedBy>User</cp:lastModifiedBy>
  <cp:revision>309</cp:revision>
  <dcterms:created xsi:type="dcterms:W3CDTF">2020-02-06T14:57:59Z</dcterms:created>
  <dcterms:modified xsi:type="dcterms:W3CDTF">2024-10-03T11:56:31Z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DirectSourceMarket">
    <vt:lpwstr/>
  </property>
  <property fmtid="{D5CDD505-2E9C-101B-9397-08002B2CF9AE}" pid="9" name="ApprovalStatus">
    <vt:lpwstr>InProgress</vt:lpwstr>
  </property>
  <property fmtid="{D5CDD505-2E9C-101B-9397-08002B2CF9AE}" pid="10" name="MarketSpecific">
    <vt:lpwstr>0</vt:lpwstr>
  </property>
  <property fmtid="{D5CDD505-2E9C-101B-9397-08002B2CF9AE}" pid="11" name="LocComments">
    <vt:lpwstr/>
  </property>
  <property fmtid="{D5CDD505-2E9C-101B-9397-08002B2CF9AE}" pid="12" name="ThumbnailAssetId">
    <vt:lpwstr/>
  </property>
  <property fmtid="{D5CDD505-2E9C-101B-9397-08002B2CF9AE}" pid="13" name="PrimaryImageGen">
    <vt:lpwstr>0</vt:lpwstr>
  </property>
  <property fmtid="{D5CDD505-2E9C-101B-9397-08002B2CF9AE}" pid="14" name="LegacyData">
    <vt:lpwstr/>
  </property>
  <property fmtid="{D5CDD505-2E9C-101B-9397-08002B2CF9AE}" pid="15" name="LocRecommendedHandoff">
    <vt:lpwstr/>
  </property>
  <property fmtid="{D5CDD505-2E9C-101B-9397-08002B2CF9AE}" pid="16" name="BusinessGroup">
    <vt:lpwstr/>
  </property>
  <property fmtid="{D5CDD505-2E9C-101B-9397-08002B2CF9AE}" pid="17" name="BlockPublish">
    <vt:lpwstr>0</vt:lpwstr>
  </property>
  <property fmtid="{D5CDD505-2E9C-101B-9397-08002B2CF9AE}" pid="18" name="TPFriendlyName">
    <vt:lpwstr/>
  </property>
  <property fmtid="{D5CDD505-2E9C-101B-9397-08002B2CF9AE}" pid="19" name="NumericId">
    <vt:lpwstr/>
  </property>
  <property fmtid="{D5CDD505-2E9C-101B-9397-08002B2CF9AE}" pid="20" name="APEditor">
    <vt:lpwstr/>
  </property>
  <property fmtid="{D5CDD505-2E9C-101B-9397-08002B2CF9AE}" pid="21" name="SourceTitle">
    <vt:lpwstr/>
  </property>
  <property fmtid="{D5CDD505-2E9C-101B-9397-08002B2CF9AE}" pid="22" name="OpenTemplate">
    <vt:lpwstr>1</vt:lpwstr>
  </property>
  <property fmtid="{D5CDD505-2E9C-101B-9397-08002B2CF9AE}" pid="23" name="UALocComments">
    <vt:lpwstr/>
  </property>
  <property fmtid="{D5CDD505-2E9C-101B-9397-08002B2CF9AE}" pid="24" name="ParentAssetId">
    <vt:lpwstr/>
  </property>
  <property fmtid="{D5CDD505-2E9C-101B-9397-08002B2CF9AE}" pid="25" name="IntlLangReviewDate">
    <vt:lpwstr/>
  </property>
  <property fmtid="{D5CDD505-2E9C-101B-9397-08002B2CF9AE}" pid="26" name="FeatureTagsTaxHTField0">
    <vt:lpwstr/>
  </property>
  <property fmtid="{D5CDD505-2E9C-101B-9397-08002B2CF9AE}" pid="27" name="PublishStatusLookup">
    <vt:lpwstr>1360506;#</vt:lpwstr>
  </property>
  <property fmtid="{D5CDD505-2E9C-101B-9397-08002B2CF9AE}" pid="28" name="Providers">
    <vt:lpwstr/>
  </property>
  <property fmtid="{D5CDD505-2E9C-101B-9397-08002B2CF9AE}" pid="29" name="MachineTranslated">
    <vt:lpwstr>0</vt:lpwstr>
  </property>
  <property fmtid="{D5CDD505-2E9C-101B-9397-08002B2CF9AE}" pid="30" name="OriginalSourceMarket">
    <vt:lpwstr/>
  </property>
  <property fmtid="{D5CDD505-2E9C-101B-9397-08002B2CF9AE}" pid="31" name="APDescription">
    <vt:lpwstr/>
  </property>
  <property fmtid="{D5CDD505-2E9C-101B-9397-08002B2CF9AE}" pid="32" name="ClipArtFilename">
    <vt:lpwstr/>
  </property>
  <property fmtid="{D5CDD505-2E9C-101B-9397-08002B2CF9AE}" pid="33" name="ContentItem">
    <vt:lpwstr/>
  </property>
  <property fmtid="{D5CDD505-2E9C-101B-9397-08002B2CF9AE}" pid="34" name="TPInstallLocation">
    <vt:lpwstr/>
  </property>
  <property fmtid="{D5CDD505-2E9C-101B-9397-08002B2CF9AE}" pid="35" name="PublishTargets">
    <vt:lpwstr>OfficeOnlineVNext</vt:lpwstr>
  </property>
  <property fmtid="{D5CDD505-2E9C-101B-9397-08002B2CF9AE}" pid="36" name="TimesCloned">
    <vt:lpwstr/>
  </property>
  <property fmtid="{D5CDD505-2E9C-101B-9397-08002B2CF9AE}" pid="37" name="AssetStart">
    <vt:lpwstr>2011-12-12T17:37:00Z</vt:lpwstr>
  </property>
  <property fmtid="{D5CDD505-2E9C-101B-9397-08002B2CF9AE}" pid="38" name="Provider">
    <vt:lpwstr/>
  </property>
  <property fmtid="{D5CDD505-2E9C-101B-9397-08002B2CF9AE}" pid="39" name="AcquiredFrom">
    <vt:lpwstr>Internal MS</vt:lpwstr>
  </property>
  <property fmtid="{D5CDD505-2E9C-101B-9397-08002B2CF9AE}" pid="40" name="FriendlyTitle">
    <vt:lpwstr/>
  </property>
  <property fmtid="{D5CDD505-2E9C-101B-9397-08002B2CF9AE}" pid="41" name="LastHandOff">
    <vt:lpwstr/>
  </property>
  <property fmtid="{D5CDD505-2E9C-101B-9397-08002B2CF9AE}" pid="42" name="TPClientViewer">
    <vt:lpwstr/>
  </property>
  <property fmtid="{D5CDD505-2E9C-101B-9397-08002B2CF9AE}" pid="43" name="UACurrentWords">
    <vt:lpwstr/>
  </property>
  <property fmtid="{D5CDD505-2E9C-101B-9397-08002B2CF9AE}" pid="44" name="ArtSampleDocs">
    <vt:lpwstr/>
  </property>
  <property fmtid="{D5CDD505-2E9C-101B-9397-08002B2CF9AE}" pid="45" name="UALocRecommendation">
    <vt:lpwstr>Localize</vt:lpwstr>
  </property>
  <property fmtid="{D5CDD505-2E9C-101B-9397-08002B2CF9AE}" pid="46" name="Manager">
    <vt:lpwstr/>
  </property>
  <property fmtid="{D5CDD505-2E9C-101B-9397-08002B2CF9AE}" pid="47" name="ShowIn">
    <vt:lpwstr>Show everywhere</vt:lpwstr>
  </property>
  <property fmtid="{D5CDD505-2E9C-101B-9397-08002B2CF9AE}" pid="48" name="UANotes">
    <vt:lpwstr/>
  </property>
  <property fmtid="{D5CDD505-2E9C-101B-9397-08002B2CF9AE}" pid="49" name="TemplateStatus">
    <vt:lpwstr>Complete</vt:lpwstr>
  </property>
  <property fmtid="{D5CDD505-2E9C-101B-9397-08002B2CF9AE}" pid="50" name="InternalTagsTaxHTField0">
    <vt:lpwstr/>
  </property>
  <property fmtid="{D5CDD505-2E9C-101B-9397-08002B2CF9AE}" pid="51" name="CSXHash">
    <vt:lpwstr/>
  </property>
  <property fmtid="{D5CDD505-2E9C-101B-9397-08002B2CF9AE}" pid="52" name="Downloads">
    <vt:lpwstr>0</vt:lpwstr>
  </property>
  <property fmtid="{D5CDD505-2E9C-101B-9397-08002B2CF9AE}" pid="53" name="VoteCount">
    <vt:lpwstr/>
  </property>
  <property fmtid="{D5CDD505-2E9C-101B-9397-08002B2CF9AE}" pid="54" name="OOCacheId">
    <vt:lpwstr/>
  </property>
  <property fmtid="{D5CDD505-2E9C-101B-9397-08002B2CF9AE}" pid="55" name="IsDeleted">
    <vt:lpwstr>0</vt:lpwstr>
  </property>
  <property fmtid="{D5CDD505-2E9C-101B-9397-08002B2CF9AE}" pid="56" name="AssetExpire">
    <vt:lpwstr>2035-01-01T12:00:00Z</vt:lpwstr>
  </property>
  <property fmtid="{D5CDD505-2E9C-101B-9397-08002B2CF9AE}" pid="57" name="DSATActionTaken">
    <vt:lpwstr/>
  </property>
  <property fmtid="{D5CDD505-2E9C-101B-9397-08002B2CF9AE}" pid="58" name="CSXSubmissionMarket">
    <vt:lpwstr/>
  </property>
  <property fmtid="{D5CDD505-2E9C-101B-9397-08002B2CF9AE}" pid="59" name="TPExecutable">
    <vt:lpwstr/>
  </property>
  <property fmtid="{D5CDD505-2E9C-101B-9397-08002B2CF9AE}" pid="60" name="SubmitterId">
    <vt:lpwstr/>
  </property>
  <property fmtid="{D5CDD505-2E9C-101B-9397-08002B2CF9AE}" pid="61" name="EditorialTags">
    <vt:lpwstr/>
  </property>
  <property fmtid="{D5CDD505-2E9C-101B-9397-08002B2CF9AE}" pid="62" name="ApprovalLog">
    <vt:lpwstr/>
  </property>
  <property fmtid="{D5CDD505-2E9C-101B-9397-08002B2CF9AE}" pid="63" name="AssetType">
    <vt:lpwstr>TP</vt:lpwstr>
  </property>
  <property fmtid="{D5CDD505-2E9C-101B-9397-08002B2CF9AE}" pid="64" name="BugNumber">
    <vt:lpwstr/>
  </property>
  <property fmtid="{D5CDD505-2E9C-101B-9397-08002B2CF9AE}" pid="65" name="CSXSubmissionDate">
    <vt:lpwstr/>
  </property>
  <property fmtid="{D5CDD505-2E9C-101B-9397-08002B2CF9AE}" pid="66" name="CSXUpdate">
    <vt:lpwstr>0</vt:lpwstr>
  </property>
  <property fmtid="{D5CDD505-2E9C-101B-9397-08002B2CF9AE}" pid="67" name="Milestone">
    <vt:lpwstr/>
  </property>
  <property fmtid="{D5CDD505-2E9C-101B-9397-08002B2CF9AE}" pid="68" name="RecommendationsModifier">
    <vt:lpwstr/>
  </property>
  <property fmtid="{D5CDD505-2E9C-101B-9397-08002B2CF9AE}" pid="69" name="OriginAsset">
    <vt:lpwstr/>
  </property>
  <property fmtid="{D5CDD505-2E9C-101B-9397-08002B2CF9AE}" pid="70" name="TPComponent">
    <vt:lpwstr/>
  </property>
  <property fmtid="{D5CDD505-2E9C-101B-9397-08002B2CF9AE}" pid="71" name="AssetId">
    <vt:lpwstr>TP102801108</vt:lpwstr>
  </property>
  <property fmtid="{D5CDD505-2E9C-101B-9397-08002B2CF9AE}" pid="72" name="IntlLocPriority">
    <vt:lpwstr/>
  </property>
  <property fmtid="{D5CDD505-2E9C-101B-9397-08002B2CF9AE}" pid="73" name="PolicheckWords">
    <vt:lpwstr/>
  </property>
  <property fmtid="{D5CDD505-2E9C-101B-9397-08002B2CF9AE}" pid="74" name="TPLaunchHelpLink">
    <vt:lpwstr/>
  </property>
  <property fmtid="{D5CDD505-2E9C-101B-9397-08002B2CF9AE}" pid="75" name="TPApplication">
    <vt:lpwstr/>
  </property>
  <property fmtid="{D5CDD505-2E9C-101B-9397-08002B2CF9AE}" pid="76" name="CrawlForDependencies">
    <vt:lpwstr>0</vt:lpwstr>
  </property>
  <property fmtid="{D5CDD505-2E9C-101B-9397-08002B2CF9AE}" pid="77" name="HandoffToMSDN">
    <vt:lpwstr/>
  </property>
  <property fmtid="{D5CDD505-2E9C-101B-9397-08002B2CF9AE}" pid="78" name="PlannedPubDate">
    <vt:lpwstr/>
  </property>
  <property fmtid="{D5CDD505-2E9C-101B-9397-08002B2CF9AE}" pid="79" name="IntlLangReviewer">
    <vt:lpwstr/>
  </property>
  <property fmtid="{D5CDD505-2E9C-101B-9397-08002B2CF9AE}" pid="80" name="TrustLevel">
    <vt:lpwstr>1 Microsoft Managed Content</vt:lpwstr>
  </property>
  <property fmtid="{D5CDD505-2E9C-101B-9397-08002B2CF9AE}" pid="81" name="LocLastLocAttemptVersionLookup">
    <vt:lpwstr>706526</vt:lpwstr>
  </property>
  <property fmtid="{D5CDD505-2E9C-101B-9397-08002B2CF9AE}" pid="82" name="IsSearchable">
    <vt:lpwstr>1</vt:lpwstr>
  </property>
  <property fmtid="{D5CDD505-2E9C-101B-9397-08002B2CF9AE}" pid="83" name="TemplateTemplateType">
    <vt:lpwstr>PowerPoint Presentation Template</vt:lpwstr>
  </property>
  <property fmtid="{D5CDD505-2E9C-101B-9397-08002B2CF9AE}" pid="84" name="CampaignTagsTaxHTField0">
    <vt:lpwstr/>
  </property>
  <property fmtid="{D5CDD505-2E9C-101B-9397-08002B2CF9AE}" pid="85" name="TPNamespace">
    <vt:lpwstr/>
  </property>
  <property fmtid="{D5CDD505-2E9C-101B-9397-08002B2CF9AE}" pid="86" name="TaxCatchAll">
    <vt:lpwstr/>
  </property>
  <property fmtid="{D5CDD505-2E9C-101B-9397-08002B2CF9AE}" pid="87" name="Markets">
    <vt:lpwstr/>
  </property>
  <property fmtid="{D5CDD505-2E9C-101B-9397-08002B2CF9AE}" pid="88" name="UAProjectedTotalWords">
    <vt:lpwstr/>
  </property>
  <property fmtid="{D5CDD505-2E9C-101B-9397-08002B2CF9AE}" pid="89" name="IntlLangReview">
    <vt:lpwstr>0</vt:lpwstr>
  </property>
  <property fmtid="{D5CDD505-2E9C-101B-9397-08002B2CF9AE}" pid="90" name="OutputCachingOn">
    <vt:lpwstr>0</vt:lpwstr>
  </property>
  <property fmtid="{D5CDD505-2E9C-101B-9397-08002B2CF9AE}" pid="91" name="AverageRating">
    <vt:lpwstr/>
  </property>
  <property fmtid="{D5CDD505-2E9C-101B-9397-08002B2CF9AE}" pid="92" name="APAuthor">
    <vt:lpwstr>1954;#REDMOND\v-soujap</vt:lpwstr>
  </property>
  <property fmtid="{D5CDD505-2E9C-101B-9397-08002B2CF9AE}" pid="93" name="LocManualTestRequired">
    <vt:lpwstr>0</vt:lpwstr>
  </property>
  <property fmtid="{D5CDD505-2E9C-101B-9397-08002B2CF9AE}" pid="94" name="TPCommandLine">
    <vt:lpwstr/>
  </property>
  <property fmtid="{D5CDD505-2E9C-101B-9397-08002B2CF9AE}" pid="95" name="TPAppVersion">
    <vt:lpwstr/>
  </property>
  <property fmtid="{D5CDD505-2E9C-101B-9397-08002B2CF9AE}" pid="96" name="EditorialStatus">
    <vt:lpwstr>Complete</vt:lpwstr>
  </property>
  <property fmtid="{D5CDD505-2E9C-101B-9397-08002B2CF9AE}" pid="97" name="LastModifiedDateTime">
    <vt:lpwstr/>
  </property>
  <property fmtid="{D5CDD505-2E9C-101B-9397-08002B2CF9AE}" pid="98" name="ScenarioTagsTaxHTField0">
    <vt:lpwstr/>
  </property>
  <property fmtid="{D5CDD505-2E9C-101B-9397-08002B2CF9AE}" pid="99" name="OriginalRelease">
    <vt:lpwstr>14</vt:lpwstr>
  </property>
  <property fmtid="{D5CDD505-2E9C-101B-9397-08002B2CF9AE}" pid="100" name="TPLaunchHelpLinkType">
    <vt:lpwstr>Template</vt:lpwstr>
  </property>
  <property fmtid="{D5CDD505-2E9C-101B-9397-08002B2CF9AE}" pid="101" name="LocalizationTagsTaxHTField0">
    <vt:lpwstr/>
  </property>
  <property fmtid="{D5CDD505-2E9C-101B-9397-08002B2CF9AE}" pid="102" name="LocMarketGroupTiers2">
    <vt:lpwstr/>
  </property>
</Properties>
</file>